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40"/>
  </p:notesMasterIdLst>
  <p:sldIdLst>
    <p:sldId id="257"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3C143E-02D0-4A03-A895-A587423AD739}" type="doc">
      <dgm:prSet loTypeId="urn:microsoft.com/office/officeart/2005/8/layout/default" loCatId="list" qsTypeId="urn:microsoft.com/office/officeart/2005/8/quickstyle/simple1" qsCatId="simple" csTypeId="urn:microsoft.com/office/officeart/2005/8/colors/accent3_2" csCatId="accent3"/>
      <dgm:spPr/>
      <dgm:t>
        <a:bodyPr/>
        <a:lstStyle/>
        <a:p>
          <a:endParaRPr lang="en-US"/>
        </a:p>
      </dgm:t>
    </dgm:pt>
    <dgm:pt modelId="{D876D97F-AA55-4984-A031-7AFFCD3EA910}">
      <dgm:prSet/>
      <dgm:spPr/>
      <dgm:t>
        <a:bodyPr/>
        <a:lstStyle/>
        <a:p>
          <a:r>
            <a:rPr lang="en-US"/>
            <a:t>Introduction</a:t>
          </a:r>
        </a:p>
      </dgm:t>
    </dgm:pt>
    <dgm:pt modelId="{01EE18F2-2574-4799-BEFE-992B37A0F6D5}" type="parTrans" cxnId="{9E50FDB7-072F-4E5D-A29C-5F0276506DF4}">
      <dgm:prSet/>
      <dgm:spPr/>
      <dgm:t>
        <a:bodyPr/>
        <a:lstStyle/>
        <a:p>
          <a:endParaRPr lang="en-US"/>
        </a:p>
      </dgm:t>
    </dgm:pt>
    <dgm:pt modelId="{C9EE75D1-2320-4290-B0B3-DFAA65E9B2A4}" type="sibTrans" cxnId="{9E50FDB7-072F-4E5D-A29C-5F0276506DF4}">
      <dgm:prSet/>
      <dgm:spPr/>
      <dgm:t>
        <a:bodyPr/>
        <a:lstStyle/>
        <a:p>
          <a:endParaRPr lang="en-US"/>
        </a:p>
      </dgm:t>
    </dgm:pt>
    <dgm:pt modelId="{B038E15F-1D28-47D8-BFD0-441A58BDB792}">
      <dgm:prSet/>
      <dgm:spPr/>
      <dgm:t>
        <a:bodyPr/>
        <a:lstStyle/>
        <a:p>
          <a:r>
            <a:rPr lang="en-US"/>
            <a:t>Problem Statement</a:t>
          </a:r>
        </a:p>
      </dgm:t>
    </dgm:pt>
    <dgm:pt modelId="{BB7078E9-64DC-437E-911E-6B7B7E166881}" type="parTrans" cxnId="{858DAD76-6795-4CA1-815B-816594A4222B}">
      <dgm:prSet/>
      <dgm:spPr/>
      <dgm:t>
        <a:bodyPr/>
        <a:lstStyle/>
        <a:p>
          <a:endParaRPr lang="en-US"/>
        </a:p>
      </dgm:t>
    </dgm:pt>
    <dgm:pt modelId="{76F0B719-13FA-42E1-B017-642469F85B0A}" type="sibTrans" cxnId="{858DAD76-6795-4CA1-815B-816594A4222B}">
      <dgm:prSet/>
      <dgm:spPr/>
      <dgm:t>
        <a:bodyPr/>
        <a:lstStyle/>
        <a:p>
          <a:endParaRPr lang="en-US"/>
        </a:p>
      </dgm:t>
    </dgm:pt>
    <dgm:pt modelId="{D5245347-B618-4DEE-9D58-48388FC8CB24}">
      <dgm:prSet/>
      <dgm:spPr/>
      <dgm:t>
        <a:bodyPr/>
        <a:lstStyle/>
        <a:p>
          <a:r>
            <a:rPr lang="en-US"/>
            <a:t>Problem Understanding</a:t>
          </a:r>
        </a:p>
      </dgm:t>
    </dgm:pt>
    <dgm:pt modelId="{22AE4230-E63C-4069-B787-95920853B68A}" type="parTrans" cxnId="{8E049289-AD6E-4046-A50C-F7E588FC7E04}">
      <dgm:prSet/>
      <dgm:spPr/>
      <dgm:t>
        <a:bodyPr/>
        <a:lstStyle/>
        <a:p>
          <a:endParaRPr lang="en-US"/>
        </a:p>
      </dgm:t>
    </dgm:pt>
    <dgm:pt modelId="{50CDB6B4-A9A3-41AC-BAA2-309BC33892E8}" type="sibTrans" cxnId="{8E049289-AD6E-4046-A50C-F7E588FC7E04}">
      <dgm:prSet/>
      <dgm:spPr/>
      <dgm:t>
        <a:bodyPr/>
        <a:lstStyle/>
        <a:p>
          <a:endParaRPr lang="en-US"/>
        </a:p>
      </dgm:t>
    </dgm:pt>
    <dgm:pt modelId="{BF5B4FF0-685E-4771-9A79-F77E50F10F77}">
      <dgm:prSet/>
      <dgm:spPr/>
      <dgm:t>
        <a:bodyPr/>
        <a:lstStyle/>
        <a:p>
          <a:r>
            <a:rPr lang="en-US"/>
            <a:t>What is Micro Credit Loan?</a:t>
          </a:r>
        </a:p>
      </dgm:t>
    </dgm:pt>
    <dgm:pt modelId="{95122601-D6BC-4E11-8947-E6885A57C6D7}" type="parTrans" cxnId="{1E92EFB2-11EF-45D0-B83F-8FA9BADCE514}">
      <dgm:prSet/>
      <dgm:spPr/>
      <dgm:t>
        <a:bodyPr/>
        <a:lstStyle/>
        <a:p>
          <a:endParaRPr lang="en-US"/>
        </a:p>
      </dgm:t>
    </dgm:pt>
    <dgm:pt modelId="{1AE278C9-3F9B-4C5B-ABEF-50128F7647A0}" type="sibTrans" cxnId="{1E92EFB2-11EF-45D0-B83F-8FA9BADCE514}">
      <dgm:prSet/>
      <dgm:spPr/>
      <dgm:t>
        <a:bodyPr/>
        <a:lstStyle/>
        <a:p>
          <a:endParaRPr lang="en-US"/>
        </a:p>
      </dgm:t>
    </dgm:pt>
    <dgm:pt modelId="{910C09F7-AF36-4661-AFD5-2B4572CB8D05}">
      <dgm:prSet/>
      <dgm:spPr/>
      <dgm:t>
        <a:bodyPr/>
        <a:lstStyle/>
        <a:p>
          <a:r>
            <a:rPr lang="en-US"/>
            <a:t>Benefits of Microfinance Institutions and Microcredit Loan</a:t>
          </a:r>
        </a:p>
      </dgm:t>
    </dgm:pt>
    <dgm:pt modelId="{9F3ADA66-A040-436F-9EE8-C477605D502F}" type="parTrans" cxnId="{FEBDDFDC-D0E1-4341-A562-3ABD9CDCD800}">
      <dgm:prSet/>
      <dgm:spPr/>
      <dgm:t>
        <a:bodyPr/>
        <a:lstStyle/>
        <a:p>
          <a:endParaRPr lang="en-US"/>
        </a:p>
      </dgm:t>
    </dgm:pt>
    <dgm:pt modelId="{5F5C48B2-3400-4E5F-853A-4803EA2912CB}" type="sibTrans" cxnId="{FEBDDFDC-D0E1-4341-A562-3ABD9CDCD800}">
      <dgm:prSet/>
      <dgm:spPr/>
      <dgm:t>
        <a:bodyPr/>
        <a:lstStyle/>
        <a:p>
          <a:endParaRPr lang="en-US"/>
        </a:p>
      </dgm:t>
    </dgm:pt>
    <dgm:pt modelId="{230953D0-A61B-49F1-8A2D-AEC507536D59}">
      <dgm:prSet/>
      <dgm:spPr/>
      <dgm:t>
        <a:bodyPr/>
        <a:lstStyle/>
        <a:p>
          <a:r>
            <a:rPr lang="en-US"/>
            <a:t>Data Analysis &amp; Model Building Flowchart</a:t>
          </a:r>
        </a:p>
      </dgm:t>
    </dgm:pt>
    <dgm:pt modelId="{9DBFE591-6B7F-4177-AC94-7696600CE31B}" type="parTrans" cxnId="{983CB89A-FCB0-42FE-8A15-17BC6991EBD9}">
      <dgm:prSet/>
      <dgm:spPr/>
      <dgm:t>
        <a:bodyPr/>
        <a:lstStyle/>
        <a:p>
          <a:endParaRPr lang="en-US"/>
        </a:p>
      </dgm:t>
    </dgm:pt>
    <dgm:pt modelId="{5A0AF35A-9050-4872-BFCC-3772F5241DE6}" type="sibTrans" cxnId="{983CB89A-FCB0-42FE-8A15-17BC6991EBD9}">
      <dgm:prSet/>
      <dgm:spPr/>
      <dgm:t>
        <a:bodyPr/>
        <a:lstStyle/>
        <a:p>
          <a:endParaRPr lang="en-US"/>
        </a:p>
      </dgm:t>
    </dgm:pt>
    <dgm:pt modelId="{A8249C48-256E-444D-A6DE-C800C4A206C5}">
      <dgm:prSet/>
      <dgm:spPr/>
      <dgm:t>
        <a:bodyPr/>
        <a:lstStyle/>
        <a:p>
          <a:r>
            <a:rPr lang="en-US"/>
            <a:t>Exploratory Data Analysis Steps</a:t>
          </a:r>
        </a:p>
      </dgm:t>
    </dgm:pt>
    <dgm:pt modelId="{2CB70063-1DC4-45D3-AA7C-D24CC6D3900A}" type="parTrans" cxnId="{E538A405-256D-4F94-8D80-31EC38926C04}">
      <dgm:prSet/>
      <dgm:spPr/>
      <dgm:t>
        <a:bodyPr/>
        <a:lstStyle/>
        <a:p>
          <a:endParaRPr lang="en-US"/>
        </a:p>
      </dgm:t>
    </dgm:pt>
    <dgm:pt modelId="{7423F400-EE9D-4A22-9A7A-F8C05F4E43C0}" type="sibTrans" cxnId="{E538A405-256D-4F94-8D80-31EC38926C04}">
      <dgm:prSet/>
      <dgm:spPr/>
      <dgm:t>
        <a:bodyPr/>
        <a:lstStyle/>
        <a:p>
          <a:endParaRPr lang="en-US"/>
        </a:p>
      </dgm:t>
    </dgm:pt>
    <dgm:pt modelId="{3A22F766-EA6E-424B-B528-214BDA6745B8}">
      <dgm:prSet/>
      <dgm:spPr/>
      <dgm:t>
        <a:bodyPr/>
        <a:lstStyle/>
        <a:p>
          <a:r>
            <a:rPr lang="en-US"/>
            <a:t>Visualizations</a:t>
          </a:r>
        </a:p>
      </dgm:t>
    </dgm:pt>
    <dgm:pt modelId="{1CD2950F-777A-4C2A-BC2F-FDBD2BE90B2F}" type="parTrans" cxnId="{593A76D4-1186-477A-93F3-5DD6EFE800B4}">
      <dgm:prSet/>
      <dgm:spPr/>
      <dgm:t>
        <a:bodyPr/>
        <a:lstStyle/>
        <a:p>
          <a:endParaRPr lang="en-US"/>
        </a:p>
      </dgm:t>
    </dgm:pt>
    <dgm:pt modelId="{54DC2C8C-3A92-47D6-A72C-0686A2807809}" type="sibTrans" cxnId="{593A76D4-1186-477A-93F3-5DD6EFE800B4}">
      <dgm:prSet/>
      <dgm:spPr/>
      <dgm:t>
        <a:bodyPr/>
        <a:lstStyle/>
        <a:p>
          <a:endParaRPr lang="en-US"/>
        </a:p>
      </dgm:t>
    </dgm:pt>
    <dgm:pt modelId="{C08F509C-E57E-4C86-9A2E-695D5244B2B4}">
      <dgm:prSet/>
      <dgm:spPr/>
      <dgm:t>
        <a:bodyPr/>
        <a:lstStyle/>
        <a:p>
          <a:r>
            <a:rPr lang="en-US"/>
            <a:t>Data Analysis Steps Done</a:t>
          </a:r>
        </a:p>
      </dgm:t>
    </dgm:pt>
    <dgm:pt modelId="{99F50BAB-F9E8-4C49-945D-32CA1C2822BB}" type="parTrans" cxnId="{E126C9C4-B2AC-4CC7-BEA2-1A96221997F9}">
      <dgm:prSet/>
      <dgm:spPr/>
      <dgm:t>
        <a:bodyPr/>
        <a:lstStyle/>
        <a:p>
          <a:endParaRPr lang="en-US"/>
        </a:p>
      </dgm:t>
    </dgm:pt>
    <dgm:pt modelId="{9476CBDE-0C03-4ED8-ABF0-F371873EF81A}" type="sibTrans" cxnId="{E126C9C4-B2AC-4CC7-BEA2-1A96221997F9}">
      <dgm:prSet/>
      <dgm:spPr/>
      <dgm:t>
        <a:bodyPr/>
        <a:lstStyle/>
        <a:p>
          <a:endParaRPr lang="en-US"/>
        </a:p>
      </dgm:t>
    </dgm:pt>
    <dgm:pt modelId="{81DA9E3D-6659-4B33-BF37-A5C3A871615E}">
      <dgm:prSet/>
      <dgm:spPr/>
      <dgm:t>
        <a:bodyPr/>
        <a:lstStyle/>
        <a:p>
          <a:r>
            <a:rPr lang="en-US"/>
            <a:t>Assumptions</a:t>
          </a:r>
        </a:p>
      </dgm:t>
    </dgm:pt>
    <dgm:pt modelId="{B33C8BF8-DC01-40B5-A404-BED800C46BD2}" type="parTrans" cxnId="{EB64C04A-14AE-4538-932F-FB06F37D47A7}">
      <dgm:prSet/>
      <dgm:spPr/>
      <dgm:t>
        <a:bodyPr/>
        <a:lstStyle/>
        <a:p>
          <a:endParaRPr lang="en-US"/>
        </a:p>
      </dgm:t>
    </dgm:pt>
    <dgm:pt modelId="{86A2E0B2-B08C-46E6-A3DE-9EE5BF5A256D}" type="sibTrans" cxnId="{EB64C04A-14AE-4538-932F-FB06F37D47A7}">
      <dgm:prSet/>
      <dgm:spPr/>
      <dgm:t>
        <a:bodyPr/>
        <a:lstStyle/>
        <a:p>
          <a:endParaRPr lang="en-US"/>
        </a:p>
      </dgm:t>
    </dgm:pt>
    <dgm:pt modelId="{1079BAC7-22A2-4105-988E-321EDD297B6B}">
      <dgm:prSet/>
      <dgm:spPr/>
      <dgm:t>
        <a:bodyPr/>
        <a:lstStyle/>
        <a:p>
          <a:r>
            <a:rPr lang="en-US"/>
            <a:t>Model Building</a:t>
          </a:r>
        </a:p>
      </dgm:t>
    </dgm:pt>
    <dgm:pt modelId="{D79E9BBD-9420-4A78-B814-0C24414BF697}" type="parTrans" cxnId="{DAEA0E28-3CFF-479A-BFE5-78F2810EFDEA}">
      <dgm:prSet/>
      <dgm:spPr/>
      <dgm:t>
        <a:bodyPr/>
        <a:lstStyle/>
        <a:p>
          <a:endParaRPr lang="en-US"/>
        </a:p>
      </dgm:t>
    </dgm:pt>
    <dgm:pt modelId="{E3313E09-3948-45C1-AD9B-8FDD4E87B41A}" type="sibTrans" cxnId="{DAEA0E28-3CFF-479A-BFE5-78F2810EFDEA}">
      <dgm:prSet/>
      <dgm:spPr/>
      <dgm:t>
        <a:bodyPr/>
        <a:lstStyle/>
        <a:p>
          <a:endParaRPr lang="en-US"/>
        </a:p>
      </dgm:t>
    </dgm:pt>
    <dgm:pt modelId="{4138222C-A8B4-42EA-A01D-C02992FFF51D}">
      <dgm:prSet/>
      <dgm:spPr/>
      <dgm:t>
        <a:bodyPr/>
        <a:lstStyle/>
        <a:p>
          <a:r>
            <a:rPr lang="en-US"/>
            <a:t>Hyper Parameter Tuning &amp; Creating Final Model</a:t>
          </a:r>
        </a:p>
      </dgm:t>
    </dgm:pt>
    <dgm:pt modelId="{90AB17EA-89ED-4298-8355-BBA8E01DD246}" type="parTrans" cxnId="{B9E39533-F1CA-4C79-B8A6-12E7EE4C3105}">
      <dgm:prSet/>
      <dgm:spPr/>
      <dgm:t>
        <a:bodyPr/>
        <a:lstStyle/>
        <a:p>
          <a:endParaRPr lang="en-US"/>
        </a:p>
      </dgm:t>
    </dgm:pt>
    <dgm:pt modelId="{D246FFB8-33CD-49B6-9F75-F4DCAAD4646D}" type="sibTrans" cxnId="{B9E39533-F1CA-4C79-B8A6-12E7EE4C3105}">
      <dgm:prSet/>
      <dgm:spPr/>
      <dgm:t>
        <a:bodyPr/>
        <a:lstStyle/>
        <a:p>
          <a:endParaRPr lang="en-US"/>
        </a:p>
      </dgm:t>
    </dgm:pt>
    <dgm:pt modelId="{5AE86221-24EE-4814-BF9B-58495CE01C25}">
      <dgm:prSet/>
      <dgm:spPr/>
      <dgm:t>
        <a:bodyPr/>
        <a:lstStyle/>
        <a:p>
          <a:r>
            <a:rPr lang="en-US"/>
            <a:t>ROC AUC Curve</a:t>
          </a:r>
        </a:p>
      </dgm:t>
    </dgm:pt>
    <dgm:pt modelId="{60EED19D-C31C-4B38-AA74-1B708CDF8D71}" type="parTrans" cxnId="{AE0C1F99-7C99-4A19-857E-5B7DDD185E1F}">
      <dgm:prSet/>
      <dgm:spPr/>
      <dgm:t>
        <a:bodyPr/>
        <a:lstStyle/>
        <a:p>
          <a:endParaRPr lang="en-US"/>
        </a:p>
      </dgm:t>
    </dgm:pt>
    <dgm:pt modelId="{810A2D54-0E82-470C-9D46-FA8B9E912A2F}" type="sibTrans" cxnId="{AE0C1F99-7C99-4A19-857E-5B7DDD185E1F}">
      <dgm:prSet/>
      <dgm:spPr/>
      <dgm:t>
        <a:bodyPr/>
        <a:lstStyle/>
        <a:p>
          <a:endParaRPr lang="en-US"/>
        </a:p>
      </dgm:t>
    </dgm:pt>
    <dgm:pt modelId="{64D3DF7D-C39D-4E68-8E8F-415AAC982810}">
      <dgm:prSet/>
      <dgm:spPr/>
      <dgm:t>
        <a:bodyPr/>
        <a:lstStyle/>
        <a:p>
          <a:r>
            <a:rPr lang="en-US"/>
            <a:t>Saving  the model and prediction results</a:t>
          </a:r>
        </a:p>
      </dgm:t>
    </dgm:pt>
    <dgm:pt modelId="{C60A258A-89CA-4F2E-B7FE-EFE02207A115}" type="parTrans" cxnId="{B333C5D5-5966-47DE-9F77-2DFDC7567FBF}">
      <dgm:prSet/>
      <dgm:spPr/>
      <dgm:t>
        <a:bodyPr/>
        <a:lstStyle/>
        <a:p>
          <a:endParaRPr lang="en-US"/>
        </a:p>
      </dgm:t>
    </dgm:pt>
    <dgm:pt modelId="{E80E059D-9D4E-46B1-8ECF-A47A9905CEB3}" type="sibTrans" cxnId="{B333C5D5-5966-47DE-9F77-2DFDC7567FBF}">
      <dgm:prSet/>
      <dgm:spPr/>
      <dgm:t>
        <a:bodyPr/>
        <a:lstStyle/>
        <a:p>
          <a:endParaRPr lang="en-US"/>
        </a:p>
      </dgm:t>
    </dgm:pt>
    <dgm:pt modelId="{58985300-082F-4CA9-A4AA-0205C9A35FC8}">
      <dgm:prSet/>
      <dgm:spPr/>
      <dgm:t>
        <a:bodyPr/>
        <a:lstStyle/>
        <a:p>
          <a:r>
            <a:rPr lang="en-US"/>
            <a:t>Conclusion</a:t>
          </a:r>
        </a:p>
      </dgm:t>
    </dgm:pt>
    <dgm:pt modelId="{186FB0E0-A2BD-45C3-A625-F85F2CB767DC}" type="parTrans" cxnId="{C7D09761-8759-4F74-A6DF-497124B22FDA}">
      <dgm:prSet/>
      <dgm:spPr/>
      <dgm:t>
        <a:bodyPr/>
        <a:lstStyle/>
        <a:p>
          <a:endParaRPr lang="en-US"/>
        </a:p>
      </dgm:t>
    </dgm:pt>
    <dgm:pt modelId="{24BCCFE3-1F6E-4D97-8F1F-925510503A4D}" type="sibTrans" cxnId="{C7D09761-8759-4F74-A6DF-497124B22FDA}">
      <dgm:prSet/>
      <dgm:spPr/>
      <dgm:t>
        <a:bodyPr/>
        <a:lstStyle/>
        <a:p>
          <a:endParaRPr lang="en-US"/>
        </a:p>
      </dgm:t>
    </dgm:pt>
    <dgm:pt modelId="{C504C9E7-0AE9-47D9-B64E-84DCACD62B7D}" type="pres">
      <dgm:prSet presAssocID="{8A3C143E-02D0-4A03-A895-A587423AD739}" presName="diagram" presStyleCnt="0">
        <dgm:presLayoutVars>
          <dgm:dir/>
          <dgm:resizeHandles val="exact"/>
        </dgm:presLayoutVars>
      </dgm:prSet>
      <dgm:spPr/>
    </dgm:pt>
    <dgm:pt modelId="{1574A16E-8DAD-4C77-BCAD-F7035E41AA9A}" type="pres">
      <dgm:prSet presAssocID="{D876D97F-AA55-4984-A031-7AFFCD3EA910}" presName="node" presStyleLbl="node1" presStyleIdx="0" presStyleCnt="15">
        <dgm:presLayoutVars>
          <dgm:bulletEnabled val="1"/>
        </dgm:presLayoutVars>
      </dgm:prSet>
      <dgm:spPr/>
    </dgm:pt>
    <dgm:pt modelId="{94FDC802-3E30-4965-A40B-2215C4448B3F}" type="pres">
      <dgm:prSet presAssocID="{C9EE75D1-2320-4290-B0B3-DFAA65E9B2A4}" presName="sibTrans" presStyleCnt="0"/>
      <dgm:spPr/>
    </dgm:pt>
    <dgm:pt modelId="{B2FF48F9-F53C-4217-A601-A65EFD871CA5}" type="pres">
      <dgm:prSet presAssocID="{B038E15F-1D28-47D8-BFD0-441A58BDB792}" presName="node" presStyleLbl="node1" presStyleIdx="1" presStyleCnt="15">
        <dgm:presLayoutVars>
          <dgm:bulletEnabled val="1"/>
        </dgm:presLayoutVars>
      </dgm:prSet>
      <dgm:spPr/>
    </dgm:pt>
    <dgm:pt modelId="{C9A52526-7BF5-47BA-B3E1-64371D4AD034}" type="pres">
      <dgm:prSet presAssocID="{76F0B719-13FA-42E1-B017-642469F85B0A}" presName="sibTrans" presStyleCnt="0"/>
      <dgm:spPr/>
    </dgm:pt>
    <dgm:pt modelId="{43CA11A6-9B6F-4B35-A073-E36FFAA5BFD5}" type="pres">
      <dgm:prSet presAssocID="{D5245347-B618-4DEE-9D58-48388FC8CB24}" presName="node" presStyleLbl="node1" presStyleIdx="2" presStyleCnt="15">
        <dgm:presLayoutVars>
          <dgm:bulletEnabled val="1"/>
        </dgm:presLayoutVars>
      </dgm:prSet>
      <dgm:spPr/>
    </dgm:pt>
    <dgm:pt modelId="{04EF09BF-0D62-44F3-A2D1-6B4BE743952C}" type="pres">
      <dgm:prSet presAssocID="{50CDB6B4-A9A3-41AC-BAA2-309BC33892E8}" presName="sibTrans" presStyleCnt="0"/>
      <dgm:spPr/>
    </dgm:pt>
    <dgm:pt modelId="{6479E0CE-65C4-475C-B082-2148D09EEA2D}" type="pres">
      <dgm:prSet presAssocID="{BF5B4FF0-685E-4771-9A79-F77E50F10F77}" presName="node" presStyleLbl="node1" presStyleIdx="3" presStyleCnt="15">
        <dgm:presLayoutVars>
          <dgm:bulletEnabled val="1"/>
        </dgm:presLayoutVars>
      </dgm:prSet>
      <dgm:spPr/>
    </dgm:pt>
    <dgm:pt modelId="{09BA48A4-A57E-40A4-8785-9007196ABD83}" type="pres">
      <dgm:prSet presAssocID="{1AE278C9-3F9B-4C5B-ABEF-50128F7647A0}" presName="sibTrans" presStyleCnt="0"/>
      <dgm:spPr/>
    </dgm:pt>
    <dgm:pt modelId="{662A6F53-FA2C-4886-8C90-A939D827B7B5}" type="pres">
      <dgm:prSet presAssocID="{910C09F7-AF36-4661-AFD5-2B4572CB8D05}" presName="node" presStyleLbl="node1" presStyleIdx="4" presStyleCnt="15">
        <dgm:presLayoutVars>
          <dgm:bulletEnabled val="1"/>
        </dgm:presLayoutVars>
      </dgm:prSet>
      <dgm:spPr/>
    </dgm:pt>
    <dgm:pt modelId="{94F184E8-17F0-4854-A5CA-8044F76FF7F9}" type="pres">
      <dgm:prSet presAssocID="{5F5C48B2-3400-4E5F-853A-4803EA2912CB}" presName="sibTrans" presStyleCnt="0"/>
      <dgm:spPr/>
    </dgm:pt>
    <dgm:pt modelId="{3E9618A7-DD3A-4745-B772-99E377773B57}" type="pres">
      <dgm:prSet presAssocID="{230953D0-A61B-49F1-8A2D-AEC507536D59}" presName="node" presStyleLbl="node1" presStyleIdx="5" presStyleCnt="15">
        <dgm:presLayoutVars>
          <dgm:bulletEnabled val="1"/>
        </dgm:presLayoutVars>
      </dgm:prSet>
      <dgm:spPr/>
    </dgm:pt>
    <dgm:pt modelId="{86F58818-FAE1-44CC-BBDF-02247581C6F6}" type="pres">
      <dgm:prSet presAssocID="{5A0AF35A-9050-4872-BFCC-3772F5241DE6}" presName="sibTrans" presStyleCnt="0"/>
      <dgm:spPr/>
    </dgm:pt>
    <dgm:pt modelId="{042AE114-5C7F-4250-9E9D-68306CE5134C}" type="pres">
      <dgm:prSet presAssocID="{A8249C48-256E-444D-A6DE-C800C4A206C5}" presName="node" presStyleLbl="node1" presStyleIdx="6" presStyleCnt="15">
        <dgm:presLayoutVars>
          <dgm:bulletEnabled val="1"/>
        </dgm:presLayoutVars>
      </dgm:prSet>
      <dgm:spPr/>
    </dgm:pt>
    <dgm:pt modelId="{87BDDEF1-DB20-4178-BCF6-351BF10BFC46}" type="pres">
      <dgm:prSet presAssocID="{7423F400-EE9D-4A22-9A7A-F8C05F4E43C0}" presName="sibTrans" presStyleCnt="0"/>
      <dgm:spPr/>
    </dgm:pt>
    <dgm:pt modelId="{82187AA4-13E7-41EA-AFDB-D6F945D85140}" type="pres">
      <dgm:prSet presAssocID="{3A22F766-EA6E-424B-B528-214BDA6745B8}" presName="node" presStyleLbl="node1" presStyleIdx="7" presStyleCnt="15">
        <dgm:presLayoutVars>
          <dgm:bulletEnabled val="1"/>
        </dgm:presLayoutVars>
      </dgm:prSet>
      <dgm:spPr/>
    </dgm:pt>
    <dgm:pt modelId="{BB63024F-A233-4851-8FD7-7F9D9CD19353}" type="pres">
      <dgm:prSet presAssocID="{54DC2C8C-3A92-47D6-A72C-0686A2807809}" presName="sibTrans" presStyleCnt="0"/>
      <dgm:spPr/>
    </dgm:pt>
    <dgm:pt modelId="{B010DA40-2DD0-4F6A-BEDD-BC73D500BFDA}" type="pres">
      <dgm:prSet presAssocID="{C08F509C-E57E-4C86-9A2E-695D5244B2B4}" presName="node" presStyleLbl="node1" presStyleIdx="8" presStyleCnt="15">
        <dgm:presLayoutVars>
          <dgm:bulletEnabled val="1"/>
        </dgm:presLayoutVars>
      </dgm:prSet>
      <dgm:spPr/>
    </dgm:pt>
    <dgm:pt modelId="{D8733FDE-CC17-42EF-9543-64E9FD991FB2}" type="pres">
      <dgm:prSet presAssocID="{9476CBDE-0C03-4ED8-ABF0-F371873EF81A}" presName="sibTrans" presStyleCnt="0"/>
      <dgm:spPr/>
    </dgm:pt>
    <dgm:pt modelId="{3B6E18D4-ABCA-4CB7-B951-3A1374C9727D}" type="pres">
      <dgm:prSet presAssocID="{81DA9E3D-6659-4B33-BF37-A5C3A871615E}" presName="node" presStyleLbl="node1" presStyleIdx="9" presStyleCnt="15">
        <dgm:presLayoutVars>
          <dgm:bulletEnabled val="1"/>
        </dgm:presLayoutVars>
      </dgm:prSet>
      <dgm:spPr/>
    </dgm:pt>
    <dgm:pt modelId="{AFC6E856-4680-44CE-AC3F-CDA711B3671C}" type="pres">
      <dgm:prSet presAssocID="{86A2E0B2-B08C-46E6-A3DE-9EE5BF5A256D}" presName="sibTrans" presStyleCnt="0"/>
      <dgm:spPr/>
    </dgm:pt>
    <dgm:pt modelId="{725F0395-E52E-47C7-B0B6-E73953E29CB4}" type="pres">
      <dgm:prSet presAssocID="{1079BAC7-22A2-4105-988E-321EDD297B6B}" presName="node" presStyleLbl="node1" presStyleIdx="10" presStyleCnt="15">
        <dgm:presLayoutVars>
          <dgm:bulletEnabled val="1"/>
        </dgm:presLayoutVars>
      </dgm:prSet>
      <dgm:spPr/>
    </dgm:pt>
    <dgm:pt modelId="{638F970C-DE03-469B-BAFF-0CD0E43694F9}" type="pres">
      <dgm:prSet presAssocID="{E3313E09-3948-45C1-AD9B-8FDD4E87B41A}" presName="sibTrans" presStyleCnt="0"/>
      <dgm:spPr/>
    </dgm:pt>
    <dgm:pt modelId="{42295885-6629-47E0-B7DA-00E7EDB39546}" type="pres">
      <dgm:prSet presAssocID="{4138222C-A8B4-42EA-A01D-C02992FFF51D}" presName="node" presStyleLbl="node1" presStyleIdx="11" presStyleCnt="15">
        <dgm:presLayoutVars>
          <dgm:bulletEnabled val="1"/>
        </dgm:presLayoutVars>
      </dgm:prSet>
      <dgm:spPr/>
    </dgm:pt>
    <dgm:pt modelId="{5550A7A0-0274-4230-B2DB-CF059D5A2FE5}" type="pres">
      <dgm:prSet presAssocID="{D246FFB8-33CD-49B6-9F75-F4DCAAD4646D}" presName="sibTrans" presStyleCnt="0"/>
      <dgm:spPr/>
    </dgm:pt>
    <dgm:pt modelId="{45CB4564-9648-48D9-8E41-D6C88900AC5E}" type="pres">
      <dgm:prSet presAssocID="{5AE86221-24EE-4814-BF9B-58495CE01C25}" presName="node" presStyleLbl="node1" presStyleIdx="12" presStyleCnt="15">
        <dgm:presLayoutVars>
          <dgm:bulletEnabled val="1"/>
        </dgm:presLayoutVars>
      </dgm:prSet>
      <dgm:spPr/>
    </dgm:pt>
    <dgm:pt modelId="{4DCEDF94-2B8F-41CB-A325-E6949496FE63}" type="pres">
      <dgm:prSet presAssocID="{810A2D54-0E82-470C-9D46-FA8B9E912A2F}" presName="sibTrans" presStyleCnt="0"/>
      <dgm:spPr/>
    </dgm:pt>
    <dgm:pt modelId="{4136D12B-F2D2-4B1D-9D91-E378350BB351}" type="pres">
      <dgm:prSet presAssocID="{64D3DF7D-C39D-4E68-8E8F-415AAC982810}" presName="node" presStyleLbl="node1" presStyleIdx="13" presStyleCnt="15">
        <dgm:presLayoutVars>
          <dgm:bulletEnabled val="1"/>
        </dgm:presLayoutVars>
      </dgm:prSet>
      <dgm:spPr/>
    </dgm:pt>
    <dgm:pt modelId="{4920C8A5-7D68-46F9-9E0E-661417817CBC}" type="pres">
      <dgm:prSet presAssocID="{E80E059D-9D4E-46B1-8ECF-A47A9905CEB3}" presName="sibTrans" presStyleCnt="0"/>
      <dgm:spPr/>
    </dgm:pt>
    <dgm:pt modelId="{8D0CFF9F-784F-4AE8-82A3-6948BB6BEEDD}" type="pres">
      <dgm:prSet presAssocID="{58985300-082F-4CA9-A4AA-0205C9A35FC8}" presName="node" presStyleLbl="node1" presStyleIdx="14" presStyleCnt="15">
        <dgm:presLayoutVars>
          <dgm:bulletEnabled val="1"/>
        </dgm:presLayoutVars>
      </dgm:prSet>
      <dgm:spPr/>
    </dgm:pt>
  </dgm:ptLst>
  <dgm:cxnLst>
    <dgm:cxn modelId="{E538A405-256D-4F94-8D80-31EC38926C04}" srcId="{8A3C143E-02D0-4A03-A895-A587423AD739}" destId="{A8249C48-256E-444D-A6DE-C800C4A206C5}" srcOrd="6" destOrd="0" parTransId="{2CB70063-1DC4-45D3-AA7C-D24CC6D3900A}" sibTransId="{7423F400-EE9D-4A22-9A7A-F8C05F4E43C0}"/>
    <dgm:cxn modelId="{BED5A90A-C70B-46E9-B0FD-AEDF0DD9F980}" type="presOf" srcId="{D876D97F-AA55-4984-A031-7AFFCD3EA910}" destId="{1574A16E-8DAD-4C77-BCAD-F7035E41AA9A}" srcOrd="0" destOrd="0" presId="urn:microsoft.com/office/officeart/2005/8/layout/default"/>
    <dgm:cxn modelId="{2C7E340D-1081-41A3-B864-D693D45AE235}" type="presOf" srcId="{58985300-082F-4CA9-A4AA-0205C9A35FC8}" destId="{8D0CFF9F-784F-4AE8-82A3-6948BB6BEEDD}" srcOrd="0" destOrd="0" presId="urn:microsoft.com/office/officeart/2005/8/layout/default"/>
    <dgm:cxn modelId="{67D90D15-E229-4E63-B324-45EB288C656E}" type="presOf" srcId="{A8249C48-256E-444D-A6DE-C800C4A206C5}" destId="{042AE114-5C7F-4250-9E9D-68306CE5134C}" srcOrd="0" destOrd="0" presId="urn:microsoft.com/office/officeart/2005/8/layout/default"/>
    <dgm:cxn modelId="{BFFE6926-A9DD-4BFC-8DA1-D634709E4F1A}" type="presOf" srcId="{5AE86221-24EE-4814-BF9B-58495CE01C25}" destId="{45CB4564-9648-48D9-8E41-D6C88900AC5E}" srcOrd="0" destOrd="0" presId="urn:microsoft.com/office/officeart/2005/8/layout/default"/>
    <dgm:cxn modelId="{DAEA0E28-3CFF-479A-BFE5-78F2810EFDEA}" srcId="{8A3C143E-02D0-4A03-A895-A587423AD739}" destId="{1079BAC7-22A2-4105-988E-321EDD297B6B}" srcOrd="10" destOrd="0" parTransId="{D79E9BBD-9420-4A78-B814-0C24414BF697}" sibTransId="{E3313E09-3948-45C1-AD9B-8FDD4E87B41A}"/>
    <dgm:cxn modelId="{BB7C2E31-DD8A-43D4-8AF9-312765956206}" type="presOf" srcId="{C08F509C-E57E-4C86-9A2E-695D5244B2B4}" destId="{B010DA40-2DD0-4F6A-BEDD-BC73D500BFDA}" srcOrd="0" destOrd="0" presId="urn:microsoft.com/office/officeart/2005/8/layout/default"/>
    <dgm:cxn modelId="{B9E39533-F1CA-4C79-B8A6-12E7EE4C3105}" srcId="{8A3C143E-02D0-4A03-A895-A587423AD739}" destId="{4138222C-A8B4-42EA-A01D-C02992FFF51D}" srcOrd="11" destOrd="0" parTransId="{90AB17EA-89ED-4298-8355-BBA8E01DD246}" sibTransId="{D246FFB8-33CD-49B6-9F75-F4DCAAD4646D}"/>
    <dgm:cxn modelId="{8A2DF437-5B84-48E2-95D8-2A258C5F6E2F}" type="presOf" srcId="{8A3C143E-02D0-4A03-A895-A587423AD739}" destId="{C504C9E7-0AE9-47D9-B64E-84DCACD62B7D}" srcOrd="0" destOrd="0" presId="urn:microsoft.com/office/officeart/2005/8/layout/default"/>
    <dgm:cxn modelId="{4A325B5B-D3A8-4C1E-B4EB-6FDBFA9F1F51}" type="presOf" srcId="{1079BAC7-22A2-4105-988E-321EDD297B6B}" destId="{725F0395-E52E-47C7-B0B6-E73953E29CB4}" srcOrd="0" destOrd="0" presId="urn:microsoft.com/office/officeart/2005/8/layout/default"/>
    <dgm:cxn modelId="{D191585B-6B61-49A0-8208-2F39E67A63B5}" type="presOf" srcId="{64D3DF7D-C39D-4E68-8E8F-415AAC982810}" destId="{4136D12B-F2D2-4B1D-9D91-E378350BB351}" srcOrd="0" destOrd="0" presId="urn:microsoft.com/office/officeart/2005/8/layout/default"/>
    <dgm:cxn modelId="{C7D09761-8759-4F74-A6DF-497124B22FDA}" srcId="{8A3C143E-02D0-4A03-A895-A587423AD739}" destId="{58985300-082F-4CA9-A4AA-0205C9A35FC8}" srcOrd="14" destOrd="0" parTransId="{186FB0E0-A2BD-45C3-A625-F85F2CB767DC}" sibTransId="{24BCCFE3-1F6E-4D97-8F1F-925510503A4D}"/>
    <dgm:cxn modelId="{9B754346-49D3-4A4A-BACE-C0215D782122}" type="presOf" srcId="{230953D0-A61B-49F1-8A2D-AEC507536D59}" destId="{3E9618A7-DD3A-4745-B772-99E377773B57}" srcOrd="0" destOrd="0" presId="urn:microsoft.com/office/officeart/2005/8/layout/default"/>
    <dgm:cxn modelId="{EB64C04A-14AE-4538-932F-FB06F37D47A7}" srcId="{8A3C143E-02D0-4A03-A895-A587423AD739}" destId="{81DA9E3D-6659-4B33-BF37-A5C3A871615E}" srcOrd="9" destOrd="0" parTransId="{B33C8BF8-DC01-40B5-A404-BED800C46BD2}" sibTransId="{86A2E0B2-B08C-46E6-A3DE-9EE5BF5A256D}"/>
    <dgm:cxn modelId="{4219FB6A-F20C-49B3-9554-600F54063B16}" type="presOf" srcId="{3A22F766-EA6E-424B-B528-214BDA6745B8}" destId="{82187AA4-13E7-41EA-AFDB-D6F945D85140}" srcOrd="0" destOrd="0" presId="urn:microsoft.com/office/officeart/2005/8/layout/default"/>
    <dgm:cxn modelId="{B33D7074-6573-41A2-A688-13BDCC71AD39}" type="presOf" srcId="{BF5B4FF0-685E-4771-9A79-F77E50F10F77}" destId="{6479E0CE-65C4-475C-B082-2148D09EEA2D}" srcOrd="0" destOrd="0" presId="urn:microsoft.com/office/officeart/2005/8/layout/default"/>
    <dgm:cxn modelId="{858DAD76-6795-4CA1-815B-816594A4222B}" srcId="{8A3C143E-02D0-4A03-A895-A587423AD739}" destId="{B038E15F-1D28-47D8-BFD0-441A58BDB792}" srcOrd="1" destOrd="0" parTransId="{BB7078E9-64DC-437E-911E-6B7B7E166881}" sibTransId="{76F0B719-13FA-42E1-B017-642469F85B0A}"/>
    <dgm:cxn modelId="{BF8F6D58-B3F5-45F3-9AB7-6E4416C396E2}" type="presOf" srcId="{B038E15F-1D28-47D8-BFD0-441A58BDB792}" destId="{B2FF48F9-F53C-4217-A601-A65EFD871CA5}" srcOrd="0" destOrd="0" presId="urn:microsoft.com/office/officeart/2005/8/layout/default"/>
    <dgm:cxn modelId="{8E049289-AD6E-4046-A50C-F7E588FC7E04}" srcId="{8A3C143E-02D0-4A03-A895-A587423AD739}" destId="{D5245347-B618-4DEE-9D58-48388FC8CB24}" srcOrd="2" destOrd="0" parTransId="{22AE4230-E63C-4069-B787-95920853B68A}" sibTransId="{50CDB6B4-A9A3-41AC-BAA2-309BC33892E8}"/>
    <dgm:cxn modelId="{BA842D93-5F9E-48D8-B569-F0CD923A68D4}" type="presOf" srcId="{4138222C-A8B4-42EA-A01D-C02992FFF51D}" destId="{42295885-6629-47E0-B7DA-00E7EDB39546}" srcOrd="0" destOrd="0" presId="urn:microsoft.com/office/officeart/2005/8/layout/default"/>
    <dgm:cxn modelId="{AE0C1F99-7C99-4A19-857E-5B7DDD185E1F}" srcId="{8A3C143E-02D0-4A03-A895-A587423AD739}" destId="{5AE86221-24EE-4814-BF9B-58495CE01C25}" srcOrd="12" destOrd="0" parTransId="{60EED19D-C31C-4B38-AA74-1B708CDF8D71}" sibTransId="{810A2D54-0E82-470C-9D46-FA8B9E912A2F}"/>
    <dgm:cxn modelId="{983CB89A-FCB0-42FE-8A15-17BC6991EBD9}" srcId="{8A3C143E-02D0-4A03-A895-A587423AD739}" destId="{230953D0-A61B-49F1-8A2D-AEC507536D59}" srcOrd="5" destOrd="0" parTransId="{9DBFE591-6B7F-4177-AC94-7696600CE31B}" sibTransId="{5A0AF35A-9050-4872-BFCC-3772F5241DE6}"/>
    <dgm:cxn modelId="{1E92EFB2-11EF-45D0-B83F-8FA9BADCE514}" srcId="{8A3C143E-02D0-4A03-A895-A587423AD739}" destId="{BF5B4FF0-685E-4771-9A79-F77E50F10F77}" srcOrd="3" destOrd="0" parTransId="{95122601-D6BC-4E11-8947-E6885A57C6D7}" sibTransId="{1AE278C9-3F9B-4C5B-ABEF-50128F7647A0}"/>
    <dgm:cxn modelId="{5CCE16B3-18DD-4393-BFFE-7B7F853998CE}" type="presOf" srcId="{81DA9E3D-6659-4B33-BF37-A5C3A871615E}" destId="{3B6E18D4-ABCA-4CB7-B951-3A1374C9727D}" srcOrd="0" destOrd="0" presId="urn:microsoft.com/office/officeart/2005/8/layout/default"/>
    <dgm:cxn modelId="{9E50FDB7-072F-4E5D-A29C-5F0276506DF4}" srcId="{8A3C143E-02D0-4A03-A895-A587423AD739}" destId="{D876D97F-AA55-4984-A031-7AFFCD3EA910}" srcOrd="0" destOrd="0" parTransId="{01EE18F2-2574-4799-BEFE-992B37A0F6D5}" sibTransId="{C9EE75D1-2320-4290-B0B3-DFAA65E9B2A4}"/>
    <dgm:cxn modelId="{E126C9C4-B2AC-4CC7-BEA2-1A96221997F9}" srcId="{8A3C143E-02D0-4A03-A895-A587423AD739}" destId="{C08F509C-E57E-4C86-9A2E-695D5244B2B4}" srcOrd="8" destOrd="0" parTransId="{99F50BAB-F9E8-4C49-945D-32CA1C2822BB}" sibTransId="{9476CBDE-0C03-4ED8-ABF0-F371873EF81A}"/>
    <dgm:cxn modelId="{D2FE19CE-5308-4B3E-B176-151841656F29}" type="presOf" srcId="{D5245347-B618-4DEE-9D58-48388FC8CB24}" destId="{43CA11A6-9B6F-4B35-A073-E36FFAA5BFD5}" srcOrd="0" destOrd="0" presId="urn:microsoft.com/office/officeart/2005/8/layout/default"/>
    <dgm:cxn modelId="{593A76D4-1186-477A-93F3-5DD6EFE800B4}" srcId="{8A3C143E-02D0-4A03-A895-A587423AD739}" destId="{3A22F766-EA6E-424B-B528-214BDA6745B8}" srcOrd="7" destOrd="0" parTransId="{1CD2950F-777A-4C2A-BC2F-FDBD2BE90B2F}" sibTransId="{54DC2C8C-3A92-47D6-A72C-0686A2807809}"/>
    <dgm:cxn modelId="{B333C5D5-5966-47DE-9F77-2DFDC7567FBF}" srcId="{8A3C143E-02D0-4A03-A895-A587423AD739}" destId="{64D3DF7D-C39D-4E68-8E8F-415AAC982810}" srcOrd="13" destOrd="0" parTransId="{C60A258A-89CA-4F2E-B7FE-EFE02207A115}" sibTransId="{E80E059D-9D4E-46B1-8ECF-A47A9905CEB3}"/>
    <dgm:cxn modelId="{FEBDDFDC-D0E1-4341-A562-3ABD9CDCD800}" srcId="{8A3C143E-02D0-4A03-A895-A587423AD739}" destId="{910C09F7-AF36-4661-AFD5-2B4572CB8D05}" srcOrd="4" destOrd="0" parTransId="{9F3ADA66-A040-436F-9EE8-C477605D502F}" sibTransId="{5F5C48B2-3400-4E5F-853A-4803EA2912CB}"/>
    <dgm:cxn modelId="{A3142BF1-1A06-4794-9040-0C5A1041FC35}" type="presOf" srcId="{910C09F7-AF36-4661-AFD5-2B4572CB8D05}" destId="{662A6F53-FA2C-4886-8C90-A939D827B7B5}" srcOrd="0" destOrd="0" presId="urn:microsoft.com/office/officeart/2005/8/layout/default"/>
    <dgm:cxn modelId="{ED1153D0-8E4B-4551-A8CD-FE4E8772E40F}" type="presParOf" srcId="{C504C9E7-0AE9-47D9-B64E-84DCACD62B7D}" destId="{1574A16E-8DAD-4C77-BCAD-F7035E41AA9A}" srcOrd="0" destOrd="0" presId="urn:microsoft.com/office/officeart/2005/8/layout/default"/>
    <dgm:cxn modelId="{B13669AC-6598-4006-9045-B24DE192A533}" type="presParOf" srcId="{C504C9E7-0AE9-47D9-B64E-84DCACD62B7D}" destId="{94FDC802-3E30-4965-A40B-2215C4448B3F}" srcOrd="1" destOrd="0" presId="urn:microsoft.com/office/officeart/2005/8/layout/default"/>
    <dgm:cxn modelId="{7CC51DF9-7278-48D3-A443-833A36FABF94}" type="presParOf" srcId="{C504C9E7-0AE9-47D9-B64E-84DCACD62B7D}" destId="{B2FF48F9-F53C-4217-A601-A65EFD871CA5}" srcOrd="2" destOrd="0" presId="urn:microsoft.com/office/officeart/2005/8/layout/default"/>
    <dgm:cxn modelId="{D068F1ED-A099-4020-8597-7CD7D3E306A3}" type="presParOf" srcId="{C504C9E7-0AE9-47D9-B64E-84DCACD62B7D}" destId="{C9A52526-7BF5-47BA-B3E1-64371D4AD034}" srcOrd="3" destOrd="0" presId="urn:microsoft.com/office/officeart/2005/8/layout/default"/>
    <dgm:cxn modelId="{304D3C76-31E4-4ACB-B243-E4BDB26E2268}" type="presParOf" srcId="{C504C9E7-0AE9-47D9-B64E-84DCACD62B7D}" destId="{43CA11A6-9B6F-4B35-A073-E36FFAA5BFD5}" srcOrd="4" destOrd="0" presId="urn:microsoft.com/office/officeart/2005/8/layout/default"/>
    <dgm:cxn modelId="{321199EB-F4C8-4A32-8ED6-3E63ACB6518F}" type="presParOf" srcId="{C504C9E7-0AE9-47D9-B64E-84DCACD62B7D}" destId="{04EF09BF-0D62-44F3-A2D1-6B4BE743952C}" srcOrd="5" destOrd="0" presId="urn:microsoft.com/office/officeart/2005/8/layout/default"/>
    <dgm:cxn modelId="{800559D8-AD6B-4F89-B0E3-A064B8198B1B}" type="presParOf" srcId="{C504C9E7-0AE9-47D9-B64E-84DCACD62B7D}" destId="{6479E0CE-65C4-475C-B082-2148D09EEA2D}" srcOrd="6" destOrd="0" presId="urn:microsoft.com/office/officeart/2005/8/layout/default"/>
    <dgm:cxn modelId="{A1812F40-56F7-49FF-A6F7-8618E8625C30}" type="presParOf" srcId="{C504C9E7-0AE9-47D9-B64E-84DCACD62B7D}" destId="{09BA48A4-A57E-40A4-8785-9007196ABD83}" srcOrd="7" destOrd="0" presId="urn:microsoft.com/office/officeart/2005/8/layout/default"/>
    <dgm:cxn modelId="{FAF6D925-EF65-475F-953A-2EFD28ECEDE4}" type="presParOf" srcId="{C504C9E7-0AE9-47D9-B64E-84DCACD62B7D}" destId="{662A6F53-FA2C-4886-8C90-A939D827B7B5}" srcOrd="8" destOrd="0" presId="urn:microsoft.com/office/officeart/2005/8/layout/default"/>
    <dgm:cxn modelId="{EB00F3CE-DF71-4D67-9373-3EB78BEDA05B}" type="presParOf" srcId="{C504C9E7-0AE9-47D9-B64E-84DCACD62B7D}" destId="{94F184E8-17F0-4854-A5CA-8044F76FF7F9}" srcOrd="9" destOrd="0" presId="urn:microsoft.com/office/officeart/2005/8/layout/default"/>
    <dgm:cxn modelId="{95A71809-B85F-4516-9F60-02F3F491FD11}" type="presParOf" srcId="{C504C9E7-0AE9-47D9-B64E-84DCACD62B7D}" destId="{3E9618A7-DD3A-4745-B772-99E377773B57}" srcOrd="10" destOrd="0" presId="urn:microsoft.com/office/officeart/2005/8/layout/default"/>
    <dgm:cxn modelId="{225A54B0-0AD0-4B22-9B83-2732D8D03268}" type="presParOf" srcId="{C504C9E7-0AE9-47D9-B64E-84DCACD62B7D}" destId="{86F58818-FAE1-44CC-BBDF-02247581C6F6}" srcOrd="11" destOrd="0" presId="urn:microsoft.com/office/officeart/2005/8/layout/default"/>
    <dgm:cxn modelId="{BD977AC4-EB32-40D5-98D5-43D0F543FFF2}" type="presParOf" srcId="{C504C9E7-0AE9-47D9-B64E-84DCACD62B7D}" destId="{042AE114-5C7F-4250-9E9D-68306CE5134C}" srcOrd="12" destOrd="0" presId="urn:microsoft.com/office/officeart/2005/8/layout/default"/>
    <dgm:cxn modelId="{D635C59D-79F0-4FAA-9023-72FC97C2052F}" type="presParOf" srcId="{C504C9E7-0AE9-47D9-B64E-84DCACD62B7D}" destId="{87BDDEF1-DB20-4178-BCF6-351BF10BFC46}" srcOrd="13" destOrd="0" presId="urn:microsoft.com/office/officeart/2005/8/layout/default"/>
    <dgm:cxn modelId="{9FAD66C9-8D47-4296-BEBF-D3D6D8748079}" type="presParOf" srcId="{C504C9E7-0AE9-47D9-B64E-84DCACD62B7D}" destId="{82187AA4-13E7-41EA-AFDB-D6F945D85140}" srcOrd="14" destOrd="0" presId="urn:microsoft.com/office/officeart/2005/8/layout/default"/>
    <dgm:cxn modelId="{E384D964-619C-4FF3-A2FC-F15ABAFA82DB}" type="presParOf" srcId="{C504C9E7-0AE9-47D9-B64E-84DCACD62B7D}" destId="{BB63024F-A233-4851-8FD7-7F9D9CD19353}" srcOrd="15" destOrd="0" presId="urn:microsoft.com/office/officeart/2005/8/layout/default"/>
    <dgm:cxn modelId="{7B5A6E9B-9524-4768-8879-4D70FD73273D}" type="presParOf" srcId="{C504C9E7-0AE9-47D9-B64E-84DCACD62B7D}" destId="{B010DA40-2DD0-4F6A-BEDD-BC73D500BFDA}" srcOrd="16" destOrd="0" presId="urn:microsoft.com/office/officeart/2005/8/layout/default"/>
    <dgm:cxn modelId="{3C4AB859-EDF5-4EA0-A0E4-01438884C662}" type="presParOf" srcId="{C504C9E7-0AE9-47D9-B64E-84DCACD62B7D}" destId="{D8733FDE-CC17-42EF-9543-64E9FD991FB2}" srcOrd="17" destOrd="0" presId="urn:microsoft.com/office/officeart/2005/8/layout/default"/>
    <dgm:cxn modelId="{0FD701A5-A466-4F03-B6A0-27255C9979BB}" type="presParOf" srcId="{C504C9E7-0AE9-47D9-B64E-84DCACD62B7D}" destId="{3B6E18D4-ABCA-4CB7-B951-3A1374C9727D}" srcOrd="18" destOrd="0" presId="urn:microsoft.com/office/officeart/2005/8/layout/default"/>
    <dgm:cxn modelId="{85561620-58EA-4613-8295-AD59B86464FE}" type="presParOf" srcId="{C504C9E7-0AE9-47D9-B64E-84DCACD62B7D}" destId="{AFC6E856-4680-44CE-AC3F-CDA711B3671C}" srcOrd="19" destOrd="0" presId="urn:microsoft.com/office/officeart/2005/8/layout/default"/>
    <dgm:cxn modelId="{85DA3897-78DB-4B3D-964E-306B12E5A06D}" type="presParOf" srcId="{C504C9E7-0AE9-47D9-B64E-84DCACD62B7D}" destId="{725F0395-E52E-47C7-B0B6-E73953E29CB4}" srcOrd="20" destOrd="0" presId="urn:microsoft.com/office/officeart/2005/8/layout/default"/>
    <dgm:cxn modelId="{2B8DE0CE-8C33-4C66-87D3-9B9EBDA1AEFD}" type="presParOf" srcId="{C504C9E7-0AE9-47D9-B64E-84DCACD62B7D}" destId="{638F970C-DE03-469B-BAFF-0CD0E43694F9}" srcOrd="21" destOrd="0" presId="urn:microsoft.com/office/officeart/2005/8/layout/default"/>
    <dgm:cxn modelId="{26C168A1-68F2-49FC-A252-59BBC1F433C0}" type="presParOf" srcId="{C504C9E7-0AE9-47D9-B64E-84DCACD62B7D}" destId="{42295885-6629-47E0-B7DA-00E7EDB39546}" srcOrd="22" destOrd="0" presId="urn:microsoft.com/office/officeart/2005/8/layout/default"/>
    <dgm:cxn modelId="{7734B8E1-6B0F-4906-B7A6-226AF4633908}" type="presParOf" srcId="{C504C9E7-0AE9-47D9-B64E-84DCACD62B7D}" destId="{5550A7A0-0274-4230-B2DB-CF059D5A2FE5}" srcOrd="23" destOrd="0" presId="urn:microsoft.com/office/officeart/2005/8/layout/default"/>
    <dgm:cxn modelId="{68B90F09-BC72-4B88-BD2E-ACC5DCBEDA28}" type="presParOf" srcId="{C504C9E7-0AE9-47D9-B64E-84DCACD62B7D}" destId="{45CB4564-9648-48D9-8E41-D6C88900AC5E}" srcOrd="24" destOrd="0" presId="urn:microsoft.com/office/officeart/2005/8/layout/default"/>
    <dgm:cxn modelId="{68CCDBFA-4656-4C53-A5AC-03AF26DE7C69}" type="presParOf" srcId="{C504C9E7-0AE9-47D9-B64E-84DCACD62B7D}" destId="{4DCEDF94-2B8F-41CB-A325-E6949496FE63}" srcOrd="25" destOrd="0" presId="urn:microsoft.com/office/officeart/2005/8/layout/default"/>
    <dgm:cxn modelId="{82044CBA-A4D5-4CF1-BB68-B7B72E6D32B3}" type="presParOf" srcId="{C504C9E7-0AE9-47D9-B64E-84DCACD62B7D}" destId="{4136D12B-F2D2-4B1D-9D91-E378350BB351}" srcOrd="26" destOrd="0" presId="urn:microsoft.com/office/officeart/2005/8/layout/default"/>
    <dgm:cxn modelId="{E695E401-D3EA-4119-AC42-321A6C002D71}" type="presParOf" srcId="{C504C9E7-0AE9-47D9-B64E-84DCACD62B7D}" destId="{4920C8A5-7D68-46F9-9E0E-661417817CBC}" srcOrd="27" destOrd="0" presId="urn:microsoft.com/office/officeart/2005/8/layout/default"/>
    <dgm:cxn modelId="{4DFF7C15-6662-471F-AA02-FCEFBA870E69}" type="presParOf" srcId="{C504C9E7-0AE9-47D9-B64E-84DCACD62B7D}" destId="{8D0CFF9F-784F-4AE8-82A3-6948BB6BEEDD}"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4A1099-51C4-4D4F-A6E7-4828573C734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F5D98A0-A0C7-42BB-8B6D-F5EC63D65E48}">
      <dgm:prSet/>
      <dgm:spPr/>
      <dgm:t>
        <a:bodyPr/>
        <a:lstStyle/>
        <a:p>
          <a:r>
            <a:rPr lang="en-US"/>
            <a:t>Credit defaulter  risk is one of the most important risks to be managed by a financial institution . Without loan repayment there is no profit, hence the problem of credit defaulter risk management is relevant to all financial institutions involved in lending  to individuals and legal entries. This is even more true with microcredit organizations who have only one product loans.</a:t>
          </a:r>
        </a:p>
      </dgm:t>
    </dgm:pt>
    <dgm:pt modelId="{757D6397-412C-47F0-B65E-D424B9EE7207}" type="parTrans" cxnId="{C1E3D8CD-3BEF-4A49-8670-F4171899C7DC}">
      <dgm:prSet/>
      <dgm:spPr/>
      <dgm:t>
        <a:bodyPr/>
        <a:lstStyle/>
        <a:p>
          <a:endParaRPr lang="en-US"/>
        </a:p>
      </dgm:t>
    </dgm:pt>
    <dgm:pt modelId="{02278A8D-C117-45A7-B234-5F5568DD113D}" type="sibTrans" cxnId="{C1E3D8CD-3BEF-4A49-8670-F4171899C7DC}">
      <dgm:prSet/>
      <dgm:spPr/>
      <dgm:t>
        <a:bodyPr/>
        <a:lstStyle/>
        <a:p>
          <a:endParaRPr lang="en-US"/>
        </a:p>
      </dgm:t>
    </dgm:pt>
    <dgm:pt modelId="{F4771C19-22F3-4FD6-9C01-A71AF347F6FD}">
      <dgm:prSet/>
      <dgm:spPr/>
      <dgm:t>
        <a:bodyPr/>
        <a:lstStyle/>
        <a:p>
          <a:r>
            <a:rPr lang="en-US"/>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a:t>
          </a:r>
        </a:p>
      </dgm:t>
    </dgm:pt>
    <dgm:pt modelId="{F4C0F467-F668-4B3E-97B9-90A61EAA07A0}" type="parTrans" cxnId="{E8885234-69AD-4514-B4D3-A96988387215}">
      <dgm:prSet/>
      <dgm:spPr/>
      <dgm:t>
        <a:bodyPr/>
        <a:lstStyle/>
        <a:p>
          <a:endParaRPr lang="en-US"/>
        </a:p>
      </dgm:t>
    </dgm:pt>
    <dgm:pt modelId="{8DFFCC89-D729-4745-9BD2-67B191C0A2BA}" type="sibTrans" cxnId="{E8885234-69AD-4514-B4D3-A96988387215}">
      <dgm:prSet/>
      <dgm:spPr/>
      <dgm:t>
        <a:bodyPr/>
        <a:lstStyle/>
        <a:p>
          <a:endParaRPr lang="en-US"/>
        </a:p>
      </dgm:t>
    </dgm:pt>
    <dgm:pt modelId="{36F61CEF-B33E-46AC-9BFC-D51B8C871548}">
      <dgm:prSet/>
      <dgm:spPr/>
      <dgm:t>
        <a:bodyPr/>
        <a:lstStyle/>
        <a:p>
          <a:r>
            <a:rPr lang="en-US"/>
            <a:t>Many microfinance institutions (MFI) ,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low-income families and are very useful in such areas, the implementation of MFS has been uneven with both significant challenges and successes.</a:t>
          </a:r>
        </a:p>
      </dgm:t>
    </dgm:pt>
    <dgm:pt modelId="{3747F2C6-88DC-4A64-BC93-FD2FA88C38BC}" type="parTrans" cxnId="{C821BC0B-8319-4086-8DAE-77BF2B655521}">
      <dgm:prSet/>
      <dgm:spPr/>
      <dgm:t>
        <a:bodyPr/>
        <a:lstStyle/>
        <a:p>
          <a:endParaRPr lang="en-US"/>
        </a:p>
      </dgm:t>
    </dgm:pt>
    <dgm:pt modelId="{5CC423F7-6C55-44AE-BD6E-258BD41A7767}" type="sibTrans" cxnId="{C821BC0B-8319-4086-8DAE-77BF2B655521}">
      <dgm:prSet/>
      <dgm:spPr/>
      <dgm:t>
        <a:bodyPr/>
        <a:lstStyle/>
        <a:p>
          <a:endParaRPr lang="en-US"/>
        </a:p>
      </dgm:t>
    </dgm:pt>
    <dgm:pt modelId="{E15F2000-5D4B-4900-BF6A-E70B7B601862}" type="pres">
      <dgm:prSet presAssocID="{984A1099-51C4-4D4F-A6E7-4828573C7344}" presName="linear" presStyleCnt="0">
        <dgm:presLayoutVars>
          <dgm:animLvl val="lvl"/>
          <dgm:resizeHandles val="exact"/>
        </dgm:presLayoutVars>
      </dgm:prSet>
      <dgm:spPr/>
    </dgm:pt>
    <dgm:pt modelId="{0130E64C-5C92-4836-AB01-89A536925C25}" type="pres">
      <dgm:prSet presAssocID="{9F5D98A0-A0C7-42BB-8B6D-F5EC63D65E48}" presName="parentText" presStyleLbl="node1" presStyleIdx="0" presStyleCnt="3">
        <dgm:presLayoutVars>
          <dgm:chMax val="0"/>
          <dgm:bulletEnabled val="1"/>
        </dgm:presLayoutVars>
      </dgm:prSet>
      <dgm:spPr/>
    </dgm:pt>
    <dgm:pt modelId="{F4596715-30C7-44BF-B465-B9FFAA9509E8}" type="pres">
      <dgm:prSet presAssocID="{02278A8D-C117-45A7-B234-5F5568DD113D}" presName="spacer" presStyleCnt="0"/>
      <dgm:spPr/>
    </dgm:pt>
    <dgm:pt modelId="{231BA304-ECBA-4F37-AA1F-ECAD2991C0C0}" type="pres">
      <dgm:prSet presAssocID="{F4771C19-22F3-4FD6-9C01-A71AF347F6FD}" presName="parentText" presStyleLbl="node1" presStyleIdx="1" presStyleCnt="3">
        <dgm:presLayoutVars>
          <dgm:chMax val="0"/>
          <dgm:bulletEnabled val="1"/>
        </dgm:presLayoutVars>
      </dgm:prSet>
      <dgm:spPr/>
    </dgm:pt>
    <dgm:pt modelId="{43C03747-8ED0-4BFC-AF20-0311B03947C1}" type="pres">
      <dgm:prSet presAssocID="{8DFFCC89-D729-4745-9BD2-67B191C0A2BA}" presName="spacer" presStyleCnt="0"/>
      <dgm:spPr/>
    </dgm:pt>
    <dgm:pt modelId="{205372A1-DBE4-4492-97D2-4DC4C52C519A}" type="pres">
      <dgm:prSet presAssocID="{36F61CEF-B33E-46AC-9BFC-D51B8C871548}" presName="parentText" presStyleLbl="node1" presStyleIdx="2" presStyleCnt="3">
        <dgm:presLayoutVars>
          <dgm:chMax val="0"/>
          <dgm:bulletEnabled val="1"/>
        </dgm:presLayoutVars>
      </dgm:prSet>
      <dgm:spPr/>
    </dgm:pt>
  </dgm:ptLst>
  <dgm:cxnLst>
    <dgm:cxn modelId="{C821BC0B-8319-4086-8DAE-77BF2B655521}" srcId="{984A1099-51C4-4D4F-A6E7-4828573C7344}" destId="{36F61CEF-B33E-46AC-9BFC-D51B8C871548}" srcOrd="2" destOrd="0" parTransId="{3747F2C6-88DC-4A64-BC93-FD2FA88C38BC}" sibTransId="{5CC423F7-6C55-44AE-BD6E-258BD41A7767}"/>
    <dgm:cxn modelId="{E8885234-69AD-4514-B4D3-A96988387215}" srcId="{984A1099-51C4-4D4F-A6E7-4828573C7344}" destId="{F4771C19-22F3-4FD6-9C01-A71AF347F6FD}" srcOrd="1" destOrd="0" parTransId="{F4C0F467-F668-4B3E-97B9-90A61EAA07A0}" sibTransId="{8DFFCC89-D729-4745-9BD2-67B191C0A2BA}"/>
    <dgm:cxn modelId="{93A69081-8811-4E90-B01C-190CFA9D35CE}" type="presOf" srcId="{984A1099-51C4-4D4F-A6E7-4828573C7344}" destId="{E15F2000-5D4B-4900-BF6A-E70B7B601862}" srcOrd="0" destOrd="0" presId="urn:microsoft.com/office/officeart/2005/8/layout/vList2"/>
    <dgm:cxn modelId="{4DAADD99-B00C-4407-834E-3336C085AA08}" type="presOf" srcId="{F4771C19-22F3-4FD6-9C01-A71AF347F6FD}" destId="{231BA304-ECBA-4F37-AA1F-ECAD2991C0C0}" srcOrd="0" destOrd="0" presId="urn:microsoft.com/office/officeart/2005/8/layout/vList2"/>
    <dgm:cxn modelId="{03FEFEA4-5122-4C4F-9D9D-661F64E56ADA}" type="presOf" srcId="{9F5D98A0-A0C7-42BB-8B6D-F5EC63D65E48}" destId="{0130E64C-5C92-4836-AB01-89A536925C25}" srcOrd="0" destOrd="0" presId="urn:microsoft.com/office/officeart/2005/8/layout/vList2"/>
    <dgm:cxn modelId="{C1E3D8CD-3BEF-4A49-8670-F4171899C7DC}" srcId="{984A1099-51C4-4D4F-A6E7-4828573C7344}" destId="{9F5D98A0-A0C7-42BB-8B6D-F5EC63D65E48}" srcOrd="0" destOrd="0" parTransId="{757D6397-412C-47F0-B65E-D424B9EE7207}" sibTransId="{02278A8D-C117-45A7-B234-5F5568DD113D}"/>
    <dgm:cxn modelId="{C0E3C0FF-89D6-4AC6-A528-A0F71F8A72D4}" type="presOf" srcId="{36F61CEF-B33E-46AC-9BFC-D51B8C871548}" destId="{205372A1-DBE4-4492-97D2-4DC4C52C519A}" srcOrd="0" destOrd="0" presId="urn:microsoft.com/office/officeart/2005/8/layout/vList2"/>
    <dgm:cxn modelId="{64FD1DA8-E7E6-4BD2-9E59-69D36DE9C773}" type="presParOf" srcId="{E15F2000-5D4B-4900-BF6A-E70B7B601862}" destId="{0130E64C-5C92-4836-AB01-89A536925C25}" srcOrd="0" destOrd="0" presId="urn:microsoft.com/office/officeart/2005/8/layout/vList2"/>
    <dgm:cxn modelId="{19EE3B4A-2E87-4FA5-81C5-A56F4629D4DC}" type="presParOf" srcId="{E15F2000-5D4B-4900-BF6A-E70B7B601862}" destId="{F4596715-30C7-44BF-B465-B9FFAA9509E8}" srcOrd="1" destOrd="0" presId="urn:microsoft.com/office/officeart/2005/8/layout/vList2"/>
    <dgm:cxn modelId="{49AE0FB5-2574-43E7-A04D-9AF6B3BD7120}" type="presParOf" srcId="{E15F2000-5D4B-4900-BF6A-E70B7B601862}" destId="{231BA304-ECBA-4F37-AA1F-ECAD2991C0C0}" srcOrd="2" destOrd="0" presId="urn:microsoft.com/office/officeart/2005/8/layout/vList2"/>
    <dgm:cxn modelId="{4BBABBA8-E7F2-4372-9F45-4730840D383F}" type="presParOf" srcId="{E15F2000-5D4B-4900-BF6A-E70B7B601862}" destId="{43C03747-8ED0-4BFC-AF20-0311B03947C1}" srcOrd="3" destOrd="0" presId="urn:microsoft.com/office/officeart/2005/8/layout/vList2"/>
    <dgm:cxn modelId="{529B6322-27AB-4CF2-BD62-EDB1E0DEEBF1}" type="presParOf" srcId="{E15F2000-5D4B-4900-BF6A-E70B7B601862}" destId="{205372A1-DBE4-4492-97D2-4DC4C52C519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57ED62-D02F-43AD-9792-21C67A216DE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F2D999F-A58E-4D15-BD67-85543D5C14D5}">
      <dgm:prSet/>
      <dgm:spPr/>
      <dgm:t>
        <a:bodyPr/>
        <a:lstStyle/>
        <a:p>
          <a:r>
            <a:rPr lang="en-US"/>
            <a:t>A client in Indonesian telecom Industry is collaborating with an Microfinance Institution (MFI) to provide micro  credit  on mobile balances to be paid back in 5 days . The Consumer is believed to be defaulter if he deviates from the path of paying back the loaned amount within the time duration of 5 days. In order to improve the selection of customers for the credit, the client want some predictions that could help them in further investment and improvement in selection of customers.</a:t>
          </a:r>
        </a:p>
      </dgm:t>
    </dgm:pt>
    <dgm:pt modelId="{C27B9231-61CE-4B41-BEDF-09BDD1803BC4}" type="parTrans" cxnId="{EA859E84-FF7B-4E8B-8E49-2B2660247E01}">
      <dgm:prSet/>
      <dgm:spPr/>
      <dgm:t>
        <a:bodyPr/>
        <a:lstStyle/>
        <a:p>
          <a:endParaRPr lang="en-US"/>
        </a:p>
      </dgm:t>
    </dgm:pt>
    <dgm:pt modelId="{E3EE8A13-C664-4E71-80A0-40A36FB43DEF}" type="sibTrans" cxnId="{EA859E84-FF7B-4E8B-8E49-2B2660247E01}">
      <dgm:prSet/>
      <dgm:spPr/>
      <dgm:t>
        <a:bodyPr/>
        <a:lstStyle/>
        <a:p>
          <a:endParaRPr lang="en-US"/>
        </a:p>
      </dgm:t>
    </dgm:pt>
    <dgm:pt modelId="{6FAC1255-5C4F-4147-AEC9-D263436617EB}">
      <dgm:prSet/>
      <dgm:spPr/>
      <dgm:t>
        <a:bodyPr/>
        <a:lstStyle/>
        <a:p>
          <a:r>
            <a:rPr lang="en-US"/>
            <a:t>In this project we need to build a model which can be used to predict in terms of a probability for each loan transaction, whether  the customer  will be paying back the loaned amount within 5 days of insurance of loan. In this case, Label ‘1’ indicates that the loan has been paid i.e., “non-defaulter”, while, Label ‘0’  indicates that the loan has not been paid i.e.  “defaulter”.      </a:t>
          </a:r>
        </a:p>
      </dgm:t>
    </dgm:pt>
    <dgm:pt modelId="{6828577B-E2FE-4C64-807D-A828F7ADA5D3}" type="parTrans" cxnId="{E797CCAC-0D79-4553-85C5-688AA24F90CB}">
      <dgm:prSet/>
      <dgm:spPr/>
      <dgm:t>
        <a:bodyPr/>
        <a:lstStyle/>
        <a:p>
          <a:endParaRPr lang="en-US"/>
        </a:p>
      </dgm:t>
    </dgm:pt>
    <dgm:pt modelId="{9CF48C16-99FA-4A62-84C0-F8FBF17BF92A}" type="sibTrans" cxnId="{E797CCAC-0D79-4553-85C5-688AA24F90CB}">
      <dgm:prSet/>
      <dgm:spPr/>
      <dgm:t>
        <a:bodyPr/>
        <a:lstStyle/>
        <a:p>
          <a:endParaRPr lang="en-US"/>
        </a:p>
      </dgm:t>
    </dgm:pt>
    <dgm:pt modelId="{0AA7FE40-534F-4429-95D2-51A473558DA3}" type="pres">
      <dgm:prSet presAssocID="{9B57ED62-D02F-43AD-9792-21C67A216DED}" presName="linear" presStyleCnt="0">
        <dgm:presLayoutVars>
          <dgm:animLvl val="lvl"/>
          <dgm:resizeHandles val="exact"/>
        </dgm:presLayoutVars>
      </dgm:prSet>
      <dgm:spPr/>
    </dgm:pt>
    <dgm:pt modelId="{7F2F0254-EE2E-404F-90C1-6252F37794FA}" type="pres">
      <dgm:prSet presAssocID="{DF2D999F-A58E-4D15-BD67-85543D5C14D5}" presName="parentText" presStyleLbl="node1" presStyleIdx="0" presStyleCnt="2">
        <dgm:presLayoutVars>
          <dgm:chMax val="0"/>
          <dgm:bulletEnabled val="1"/>
        </dgm:presLayoutVars>
      </dgm:prSet>
      <dgm:spPr/>
    </dgm:pt>
    <dgm:pt modelId="{2A616D3A-BF11-4B08-95D7-019C5C2E9EEC}" type="pres">
      <dgm:prSet presAssocID="{E3EE8A13-C664-4E71-80A0-40A36FB43DEF}" presName="spacer" presStyleCnt="0"/>
      <dgm:spPr/>
    </dgm:pt>
    <dgm:pt modelId="{524BA99B-44A0-472F-ACF9-42D785AE5BCF}" type="pres">
      <dgm:prSet presAssocID="{6FAC1255-5C4F-4147-AEC9-D263436617EB}" presName="parentText" presStyleLbl="node1" presStyleIdx="1" presStyleCnt="2">
        <dgm:presLayoutVars>
          <dgm:chMax val="0"/>
          <dgm:bulletEnabled val="1"/>
        </dgm:presLayoutVars>
      </dgm:prSet>
      <dgm:spPr/>
    </dgm:pt>
  </dgm:ptLst>
  <dgm:cxnLst>
    <dgm:cxn modelId="{A1A1E75C-CF8E-491D-9D9C-16A4066B0E24}" type="presOf" srcId="{DF2D999F-A58E-4D15-BD67-85543D5C14D5}" destId="{7F2F0254-EE2E-404F-90C1-6252F37794FA}" srcOrd="0" destOrd="0" presId="urn:microsoft.com/office/officeart/2005/8/layout/vList2"/>
    <dgm:cxn modelId="{EA859E84-FF7B-4E8B-8E49-2B2660247E01}" srcId="{9B57ED62-D02F-43AD-9792-21C67A216DED}" destId="{DF2D999F-A58E-4D15-BD67-85543D5C14D5}" srcOrd="0" destOrd="0" parTransId="{C27B9231-61CE-4B41-BEDF-09BDD1803BC4}" sibTransId="{E3EE8A13-C664-4E71-80A0-40A36FB43DEF}"/>
    <dgm:cxn modelId="{83CD9A8D-0851-4900-A061-413364A031EA}" type="presOf" srcId="{9B57ED62-D02F-43AD-9792-21C67A216DED}" destId="{0AA7FE40-534F-4429-95D2-51A473558DA3}" srcOrd="0" destOrd="0" presId="urn:microsoft.com/office/officeart/2005/8/layout/vList2"/>
    <dgm:cxn modelId="{7EE4E89D-EB6A-4DCF-A53F-1486A504C9F8}" type="presOf" srcId="{6FAC1255-5C4F-4147-AEC9-D263436617EB}" destId="{524BA99B-44A0-472F-ACF9-42D785AE5BCF}" srcOrd="0" destOrd="0" presId="urn:microsoft.com/office/officeart/2005/8/layout/vList2"/>
    <dgm:cxn modelId="{E797CCAC-0D79-4553-85C5-688AA24F90CB}" srcId="{9B57ED62-D02F-43AD-9792-21C67A216DED}" destId="{6FAC1255-5C4F-4147-AEC9-D263436617EB}" srcOrd="1" destOrd="0" parTransId="{6828577B-E2FE-4C64-807D-A828F7ADA5D3}" sibTransId="{9CF48C16-99FA-4A62-84C0-F8FBF17BF92A}"/>
    <dgm:cxn modelId="{51B7DE87-3FA8-4FA5-A7F4-89FF3DEEE5A6}" type="presParOf" srcId="{0AA7FE40-534F-4429-95D2-51A473558DA3}" destId="{7F2F0254-EE2E-404F-90C1-6252F37794FA}" srcOrd="0" destOrd="0" presId="urn:microsoft.com/office/officeart/2005/8/layout/vList2"/>
    <dgm:cxn modelId="{9B2F9640-0909-47D9-91C4-4776FF6045EC}" type="presParOf" srcId="{0AA7FE40-534F-4429-95D2-51A473558DA3}" destId="{2A616D3A-BF11-4B08-95D7-019C5C2E9EEC}" srcOrd="1" destOrd="0" presId="urn:microsoft.com/office/officeart/2005/8/layout/vList2"/>
    <dgm:cxn modelId="{3E1F891A-181B-4FEB-883A-DEA1678EC265}" type="presParOf" srcId="{0AA7FE40-534F-4429-95D2-51A473558DA3}" destId="{524BA99B-44A0-472F-ACF9-42D785AE5BC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487672F-608E-4F77-8724-A10B2927AB10}" type="doc">
      <dgm:prSet loTypeId="urn:microsoft.com/office/officeart/2008/layout/AlternatingHexagons" loCatId="list" qsTypeId="urn:microsoft.com/office/officeart/2005/8/quickstyle/simple1" qsCatId="simple" csTypeId="urn:microsoft.com/office/officeart/2005/8/colors/accent1_2" csCatId="accent1"/>
      <dgm:spPr/>
      <dgm:t>
        <a:bodyPr/>
        <a:lstStyle/>
        <a:p>
          <a:endParaRPr lang="en-US"/>
        </a:p>
      </dgm:t>
    </dgm:pt>
    <dgm:pt modelId="{9645DB8E-82F7-447B-917D-5006E9BCDF9A}">
      <dgm:prSet/>
      <dgm:spPr/>
      <dgm:t>
        <a:bodyPr/>
        <a:lstStyle/>
        <a:p>
          <a:r>
            <a:rPr lang="en-US"/>
            <a:t>Micro credit is a common form of microfinance that involves  an  extremely  small loan given  to an  individual  to help  them  become self-employed  or grow a  small  business.  These  borrowers  tend to be low income individuals,  especially from  less  developed  countries (LDCs). Microcredit  is also  known  as  “microlending “ or  “microloan” </a:t>
          </a:r>
        </a:p>
      </dgm:t>
    </dgm:pt>
    <dgm:pt modelId="{E1DC9735-CCD8-4D83-B6B6-5BCE1BE7484B}" type="parTrans" cxnId="{48D9119E-5E58-40E1-9729-B54185141E85}">
      <dgm:prSet/>
      <dgm:spPr/>
      <dgm:t>
        <a:bodyPr/>
        <a:lstStyle/>
        <a:p>
          <a:endParaRPr lang="en-US"/>
        </a:p>
      </dgm:t>
    </dgm:pt>
    <dgm:pt modelId="{4DCE3233-FC5E-4537-AC69-BE25690EB35C}" type="sibTrans" cxnId="{48D9119E-5E58-40E1-9729-B54185141E85}">
      <dgm:prSet/>
      <dgm:spPr/>
      <dgm:t>
        <a:bodyPr/>
        <a:lstStyle/>
        <a:p>
          <a:endParaRPr lang="en-US"/>
        </a:p>
      </dgm:t>
    </dgm:pt>
    <dgm:pt modelId="{0C3C41B3-31BA-4AA8-87A3-F0DE2DA70398}">
      <dgm:prSet/>
      <dgm:spPr/>
      <dgm:t>
        <a:bodyPr/>
        <a:lstStyle/>
        <a:p>
          <a:r>
            <a:rPr lang="en-US"/>
            <a:t>It  aims to support  and kickstart  entrepreneurs  who are unable  to obtain  the  financial  backing  needed  to  start  a  small  business  or  capitalize  on  an idea.</a:t>
          </a:r>
        </a:p>
      </dgm:t>
    </dgm:pt>
    <dgm:pt modelId="{ED1A68FE-F91E-4582-BC6E-BE4E78AA110B}" type="parTrans" cxnId="{97DD69E7-7CFD-4B86-9AAB-825740DE1F59}">
      <dgm:prSet/>
      <dgm:spPr/>
      <dgm:t>
        <a:bodyPr/>
        <a:lstStyle/>
        <a:p>
          <a:endParaRPr lang="en-US"/>
        </a:p>
      </dgm:t>
    </dgm:pt>
    <dgm:pt modelId="{71A5D9F4-E75A-4667-9B72-181E5C018DE9}" type="sibTrans" cxnId="{97DD69E7-7CFD-4B86-9AAB-825740DE1F59}">
      <dgm:prSet/>
      <dgm:spPr/>
      <dgm:t>
        <a:bodyPr/>
        <a:lstStyle/>
        <a:p>
          <a:endParaRPr lang="en-US"/>
        </a:p>
      </dgm:t>
    </dgm:pt>
    <dgm:pt modelId="{18F8F396-C6AF-4666-AE9D-C52C1E46F13C}" type="pres">
      <dgm:prSet presAssocID="{0487672F-608E-4F77-8724-A10B2927AB10}" presName="Name0" presStyleCnt="0">
        <dgm:presLayoutVars>
          <dgm:chMax/>
          <dgm:chPref/>
          <dgm:dir/>
          <dgm:animLvl val="lvl"/>
        </dgm:presLayoutVars>
      </dgm:prSet>
      <dgm:spPr/>
    </dgm:pt>
    <dgm:pt modelId="{BEA44442-D5B9-47F3-AE70-A8382824BBB3}" type="pres">
      <dgm:prSet presAssocID="{9645DB8E-82F7-447B-917D-5006E9BCDF9A}" presName="composite" presStyleCnt="0"/>
      <dgm:spPr/>
    </dgm:pt>
    <dgm:pt modelId="{4017C9AA-9DF2-4917-A448-24600610D6FC}" type="pres">
      <dgm:prSet presAssocID="{9645DB8E-82F7-447B-917D-5006E9BCDF9A}" presName="Parent1" presStyleLbl="node1" presStyleIdx="0" presStyleCnt="4">
        <dgm:presLayoutVars>
          <dgm:chMax val="1"/>
          <dgm:chPref val="1"/>
          <dgm:bulletEnabled val="1"/>
        </dgm:presLayoutVars>
      </dgm:prSet>
      <dgm:spPr/>
    </dgm:pt>
    <dgm:pt modelId="{7FE08214-686B-4E9C-8C1F-C670586BE3CF}" type="pres">
      <dgm:prSet presAssocID="{9645DB8E-82F7-447B-917D-5006E9BCDF9A}" presName="Childtext1" presStyleLbl="revTx" presStyleIdx="0" presStyleCnt="2">
        <dgm:presLayoutVars>
          <dgm:chMax val="0"/>
          <dgm:chPref val="0"/>
          <dgm:bulletEnabled val="1"/>
        </dgm:presLayoutVars>
      </dgm:prSet>
      <dgm:spPr/>
    </dgm:pt>
    <dgm:pt modelId="{BC458A42-E702-4FAC-90F9-F5358324E7E7}" type="pres">
      <dgm:prSet presAssocID="{9645DB8E-82F7-447B-917D-5006E9BCDF9A}" presName="BalanceSpacing" presStyleCnt="0"/>
      <dgm:spPr/>
    </dgm:pt>
    <dgm:pt modelId="{859A4B56-FB0B-414A-B136-463302D4A3B2}" type="pres">
      <dgm:prSet presAssocID="{9645DB8E-82F7-447B-917D-5006E9BCDF9A}" presName="BalanceSpacing1" presStyleCnt="0"/>
      <dgm:spPr/>
    </dgm:pt>
    <dgm:pt modelId="{954F1245-E963-4CC9-9B0C-B329A6DC5CCF}" type="pres">
      <dgm:prSet presAssocID="{4DCE3233-FC5E-4537-AC69-BE25690EB35C}" presName="Accent1Text" presStyleLbl="node1" presStyleIdx="1" presStyleCnt="4"/>
      <dgm:spPr/>
    </dgm:pt>
    <dgm:pt modelId="{B09EFB50-FD8B-4D8B-AACC-B7404FC79D0F}" type="pres">
      <dgm:prSet presAssocID="{4DCE3233-FC5E-4537-AC69-BE25690EB35C}" presName="spaceBetweenRectangles" presStyleCnt="0"/>
      <dgm:spPr/>
    </dgm:pt>
    <dgm:pt modelId="{12D773B9-9839-47A8-8C76-F240C6D058C7}" type="pres">
      <dgm:prSet presAssocID="{0C3C41B3-31BA-4AA8-87A3-F0DE2DA70398}" presName="composite" presStyleCnt="0"/>
      <dgm:spPr/>
    </dgm:pt>
    <dgm:pt modelId="{66E7C76C-92CF-40F8-B50B-49438BC93D28}" type="pres">
      <dgm:prSet presAssocID="{0C3C41B3-31BA-4AA8-87A3-F0DE2DA70398}" presName="Parent1" presStyleLbl="node1" presStyleIdx="2" presStyleCnt="4">
        <dgm:presLayoutVars>
          <dgm:chMax val="1"/>
          <dgm:chPref val="1"/>
          <dgm:bulletEnabled val="1"/>
        </dgm:presLayoutVars>
      </dgm:prSet>
      <dgm:spPr/>
    </dgm:pt>
    <dgm:pt modelId="{D2DFF1C8-D674-4351-BF68-5D0D737D9763}" type="pres">
      <dgm:prSet presAssocID="{0C3C41B3-31BA-4AA8-87A3-F0DE2DA70398}" presName="Childtext1" presStyleLbl="revTx" presStyleIdx="1" presStyleCnt="2">
        <dgm:presLayoutVars>
          <dgm:chMax val="0"/>
          <dgm:chPref val="0"/>
          <dgm:bulletEnabled val="1"/>
        </dgm:presLayoutVars>
      </dgm:prSet>
      <dgm:spPr/>
    </dgm:pt>
    <dgm:pt modelId="{34B92C35-EE6E-4C9F-A7E8-E0321C48171A}" type="pres">
      <dgm:prSet presAssocID="{0C3C41B3-31BA-4AA8-87A3-F0DE2DA70398}" presName="BalanceSpacing" presStyleCnt="0"/>
      <dgm:spPr/>
    </dgm:pt>
    <dgm:pt modelId="{5341D342-638A-48E5-8DFF-1E2F5F95C2BA}" type="pres">
      <dgm:prSet presAssocID="{0C3C41B3-31BA-4AA8-87A3-F0DE2DA70398}" presName="BalanceSpacing1" presStyleCnt="0"/>
      <dgm:spPr/>
    </dgm:pt>
    <dgm:pt modelId="{B1F2B44E-79DA-4905-A505-159B41B5B40E}" type="pres">
      <dgm:prSet presAssocID="{71A5D9F4-E75A-4667-9B72-181E5C018DE9}" presName="Accent1Text" presStyleLbl="node1" presStyleIdx="3" presStyleCnt="4"/>
      <dgm:spPr/>
    </dgm:pt>
  </dgm:ptLst>
  <dgm:cxnLst>
    <dgm:cxn modelId="{C9452163-3374-4053-A270-38EC1539BF50}" type="presOf" srcId="{9645DB8E-82F7-447B-917D-5006E9BCDF9A}" destId="{4017C9AA-9DF2-4917-A448-24600610D6FC}" srcOrd="0" destOrd="0" presId="urn:microsoft.com/office/officeart/2008/layout/AlternatingHexagons"/>
    <dgm:cxn modelId="{B565C34E-2C72-44B2-AB10-D3CCE6A29F64}" type="presOf" srcId="{71A5D9F4-E75A-4667-9B72-181E5C018DE9}" destId="{B1F2B44E-79DA-4905-A505-159B41B5B40E}" srcOrd="0" destOrd="0" presId="urn:microsoft.com/office/officeart/2008/layout/AlternatingHexagons"/>
    <dgm:cxn modelId="{48D9119E-5E58-40E1-9729-B54185141E85}" srcId="{0487672F-608E-4F77-8724-A10B2927AB10}" destId="{9645DB8E-82F7-447B-917D-5006E9BCDF9A}" srcOrd="0" destOrd="0" parTransId="{E1DC9735-CCD8-4D83-B6B6-5BCE1BE7484B}" sibTransId="{4DCE3233-FC5E-4537-AC69-BE25690EB35C}"/>
    <dgm:cxn modelId="{411F16D2-FC4C-40E8-8AE1-85EA9276D9CF}" type="presOf" srcId="{4DCE3233-FC5E-4537-AC69-BE25690EB35C}" destId="{954F1245-E963-4CC9-9B0C-B329A6DC5CCF}" srcOrd="0" destOrd="0" presId="urn:microsoft.com/office/officeart/2008/layout/AlternatingHexagons"/>
    <dgm:cxn modelId="{EB6CBDD8-8B41-4382-A58E-189A9A49F1A9}" type="presOf" srcId="{0C3C41B3-31BA-4AA8-87A3-F0DE2DA70398}" destId="{66E7C76C-92CF-40F8-B50B-49438BC93D28}" srcOrd="0" destOrd="0" presId="urn:microsoft.com/office/officeart/2008/layout/AlternatingHexagons"/>
    <dgm:cxn modelId="{97DD69E7-7CFD-4B86-9AAB-825740DE1F59}" srcId="{0487672F-608E-4F77-8724-A10B2927AB10}" destId="{0C3C41B3-31BA-4AA8-87A3-F0DE2DA70398}" srcOrd="1" destOrd="0" parTransId="{ED1A68FE-F91E-4582-BC6E-BE4E78AA110B}" sibTransId="{71A5D9F4-E75A-4667-9B72-181E5C018DE9}"/>
    <dgm:cxn modelId="{94D872F7-20F4-4FCF-A4B6-01CA2C5C67A9}" type="presOf" srcId="{0487672F-608E-4F77-8724-A10B2927AB10}" destId="{18F8F396-C6AF-4666-AE9D-C52C1E46F13C}" srcOrd="0" destOrd="0" presId="urn:microsoft.com/office/officeart/2008/layout/AlternatingHexagons"/>
    <dgm:cxn modelId="{9EC606D3-E285-470F-A0C6-472F0C46374F}" type="presParOf" srcId="{18F8F396-C6AF-4666-AE9D-C52C1E46F13C}" destId="{BEA44442-D5B9-47F3-AE70-A8382824BBB3}" srcOrd="0" destOrd="0" presId="urn:microsoft.com/office/officeart/2008/layout/AlternatingHexagons"/>
    <dgm:cxn modelId="{78117650-A006-4CEF-8BF6-04C0A7CC8B93}" type="presParOf" srcId="{BEA44442-D5B9-47F3-AE70-A8382824BBB3}" destId="{4017C9AA-9DF2-4917-A448-24600610D6FC}" srcOrd="0" destOrd="0" presId="urn:microsoft.com/office/officeart/2008/layout/AlternatingHexagons"/>
    <dgm:cxn modelId="{7B63E4F6-4EEE-4C0B-A14B-F158FBD04E48}" type="presParOf" srcId="{BEA44442-D5B9-47F3-AE70-A8382824BBB3}" destId="{7FE08214-686B-4E9C-8C1F-C670586BE3CF}" srcOrd="1" destOrd="0" presId="urn:microsoft.com/office/officeart/2008/layout/AlternatingHexagons"/>
    <dgm:cxn modelId="{0415F1BF-48CB-4DFB-8774-F29BA832014F}" type="presParOf" srcId="{BEA44442-D5B9-47F3-AE70-A8382824BBB3}" destId="{BC458A42-E702-4FAC-90F9-F5358324E7E7}" srcOrd="2" destOrd="0" presId="urn:microsoft.com/office/officeart/2008/layout/AlternatingHexagons"/>
    <dgm:cxn modelId="{E79151DF-2233-4870-91E3-DB8E80D501A8}" type="presParOf" srcId="{BEA44442-D5B9-47F3-AE70-A8382824BBB3}" destId="{859A4B56-FB0B-414A-B136-463302D4A3B2}" srcOrd="3" destOrd="0" presId="urn:microsoft.com/office/officeart/2008/layout/AlternatingHexagons"/>
    <dgm:cxn modelId="{594DF52B-9B9B-4409-8AE0-A9B3481E28F4}" type="presParOf" srcId="{BEA44442-D5B9-47F3-AE70-A8382824BBB3}" destId="{954F1245-E963-4CC9-9B0C-B329A6DC5CCF}" srcOrd="4" destOrd="0" presId="urn:microsoft.com/office/officeart/2008/layout/AlternatingHexagons"/>
    <dgm:cxn modelId="{A3C38B92-ECE3-4ECB-9AB4-687722437A12}" type="presParOf" srcId="{18F8F396-C6AF-4666-AE9D-C52C1E46F13C}" destId="{B09EFB50-FD8B-4D8B-AACC-B7404FC79D0F}" srcOrd="1" destOrd="0" presId="urn:microsoft.com/office/officeart/2008/layout/AlternatingHexagons"/>
    <dgm:cxn modelId="{D0FD647D-F07D-44AF-84EA-5CBB8AB1368D}" type="presParOf" srcId="{18F8F396-C6AF-4666-AE9D-C52C1E46F13C}" destId="{12D773B9-9839-47A8-8C76-F240C6D058C7}" srcOrd="2" destOrd="0" presId="urn:microsoft.com/office/officeart/2008/layout/AlternatingHexagons"/>
    <dgm:cxn modelId="{CBD4E7AA-B71E-44A9-8821-639C4D2EAA71}" type="presParOf" srcId="{12D773B9-9839-47A8-8C76-F240C6D058C7}" destId="{66E7C76C-92CF-40F8-B50B-49438BC93D28}" srcOrd="0" destOrd="0" presId="urn:microsoft.com/office/officeart/2008/layout/AlternatingHexagons"/>
    <dgm:cxn modelId="{96F80270-C911-4769-AF7F-BAF9B666120E}" type="presParOf" srcId="{12D773B9-9839-47A8-8C76-F240C6D058C7}" destId="{D2DFF1C8-D674-4351-BF68-5D0D737D9763}" srcOrd="1" destOrd="0" presId="urn:microsoft.com/office/officeart/2008/layout/AlternatingHexagons"/>
    <dgm:cxn modelId="{C2938A3A-350E-4E3D-AD86-AD0591390CC8}" type="presParOf" srcId="{12D773B9-9839-47A8-8C76-F240C6D058C7}" destId="{34B92C35-EE6E-4C9F-A7E8-E0321C48171A}" srcOrd="2" destOrd="0" presId="urn:microsoft.com/office/officeart/2008/layout/AlternatingHexagons"/>
    <dgm:cxn modelId="{E37E06F3-1178-4E21-9AB4-4A1D57F1A46A}" type="presParOf" srcId="{12D773B9-9839-47A8-8C76-F240C6D058C7}" destId="{5341D342-638A-48E5-8DFF-1E2F5F95C2BA}" srcOrd="3" destOrd="0" presId="urn:microsoft.com/office/officeart/2008/layout/AlternatingHexagons"/>
    <dgm:cxn modelId="{D5134E3D-D87F-427E-8698-4AE4669090B9}" type="presParOf" srcId="{12D773B9-9839-47A8-8C76-F240C6D058C7}" destId="{B1F2B44E-79DA-4905-A505-159B41B5B40E}"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2E41FA-F530-4D25-A99D-C9DBB899E776}"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CA6C40BB-90BA-46A3-AD12-0574F7D438DE}">
      <dgm:prSet phldrT="[Text]" custT="1"/>
      <dgm:spPr/>
      <dgm:t>
        <a:bodyPr/>
        <a:lstStyle/>
        <a:p>
          <a:r>
            <a:rPr lang="en-US" sz="900" dirty="0"/>
            <a:t>Benefits of  Microfinance</a:t>
          </a:r>
        </a:p>
      </dgm:t>
    </dgm:pt>
    <dgm:pt modelId="{E9F40633-4216-4720-BB26-10F0BCA9CC09}" type="parTrans" cxnId="{71B8084D-D383-4B29-AE29-61BEFFF08051}">
      <dgm:prSet/>
      <dgm:spPr/>
      <dgm:t>
        <a:bodyPr/>
        <a:lstStyle/>
        <a:p>
          <a:endParaRPr lang="en-US"/>
        </a:p>
      </dgm:t>
    </dgm:pt>
    <dgm:pt modelId="{A6C86C2A-2D8D-46F4-A4A3-C11F118EF729}" type="sibTrans" cxnId="{71B8084D-D383-4B29-AE29-61BEFFF08051}">
      <dgm:prSet/>
      <dgm:spPr/>
      <dgm:t>
        <a:bodyPr/>
        <a:lstStyle/>
        <a:p>
          <a:endParaRPr lang="en-US"/>
        </a:p>
      </dgm:t>
    </dgm:pt>
    <dgm:pt modelId="{FF1AE301-DD9E-4167-AD9D-E04CECC5D1A3}">
      <dgm:prSet phldrT="[Text]" custT="1"/>
      <dgm:spPr/>
      <dgm:t>
        <a:bodyPr/>
        <a:lstStyle/>
        <a:p>
          <a:r>
            <a:rPr lang="en-US" sz="900" dirty="0"/>
            <a:t>No collateral required</a:t>
          </a:r>
        </a:p>
      </dgm:t>
    </dgm:pt>
    <dgm:pt modelId="{A967628A-98BD-4B75-928C-5CF997B8B3B6}" type="parTrans" cxnId="{4E8EA64E-2663-4041-BFE0-09C6523FC20C}">
      <dgm:prSet/>
      <dgm:spPr/>
      <dgm:t>
        <a:bodyPr/>
        <a:lstStyle/>
        <a:p>
          <a:endParaRPr lang="en-US"/>
        </a:p>
      </dgm:t>
    </dgm:pt>
    <dgm:pt modelId="{E25C3841-AB21-4BB3-B7A5-0F4559868E1C}" type="sibTrans" cxnId="{4E8EA64E-2663-4041-BFE0-09C6523FC20C}">
      <dgm:prSet/>
      <dgm:spPr/>
      <dgm:t>
        <a:bodyPr/>
        <a:lstStyle/>
        <a:p>
          <a:endParaRPr lang="en-US" dirty="0"/>
        </a:p>
      </dgm:t>
    </dgm:pt>
    <dgm:pt modelId="{0C7121B8-587E-4E95-926D-D6500810AE16}">
      <dgm:prSet phldrT="[Text]" custT="1"/>
      <dgm:spPr/>
      <dgm:t>
        <a:bodyPr/>
        <a:lstStyle/>
        <a:p>
          <a:r>
            <a:rPr lang="en-US" sz="900" dirty="0"/>
            <a:t>Generates employment</a:t>
          </a:r>
        </a:p>
      </dgm:t>
    </dgm:pt>
    <dgm:pt modelId="{4449E725-6B0D-44A4-BC3B-E162BB51B2B2}" type="parTrans" cxnId="{4C8D87B4-2E55-494E-AD16-019A960312B6}">
      <dgm:prSet/>
      <dgm:spPr/>
      <dgm:t>
        <a:bodyPr/>
        <a:lstStyle/>
        <a:p>
          <a:endParaRPr lang="en-US"/>
        </a:p>
      </dgm:t>
    </dgm:pt>
    <dgm:pt modelId="{C643DDE2-7395-43FF-9D24-CF5907F53C08}" type="sibTrans" cxnId="{4C8D87B4-2E55-494E-AD16-019A960312B6}">
      <dgm:prSet/>
      <dgm:spPr/>
      <dgm:t>
        <a:bodyPr/>
        <a:lstStyle/>
        <a:p>
          <a:endParaRPr lang="en-US" dirty="0"/>
        </a:p>
      </dgm:t>
    </dgm:pt>
    <dgm:pt modelId="{3B62BBDA-D6F1-480C-8AD0-77551013928A}">
      <dgm:prSet phldrT="[Text]" custT="1"/>
      <dgm:spPr/>
      <dgm:t>
        <a:bodyPr/>
        <a:lstStyle/>
        <a:p>
          <a:r>
            <a:rPr lang="en-US" sz="900" dirty="0"/>
            <a:t>Facilitates rural employment</a:t>
          </a:r>
        </a:p>
      </dgm:t>
    </dgm:pt>
    <dgm:pt modelId="{036CDDC4-6C95-48FF-84C7-F39310540BCE}" type="parTrans" cxnId="{EBB4785C-B896-459A-B9DB-FE6A798027C3}">
      <dgm:prSet/>
      <dgm:spPr/>
      <dgm:t>
        <a:bodyPr/>
        <a:lstStyle/>
        <a:p>
          <a:endParaRPr lang="en-US"/>
        </a:p>
      </dgm:t>
    </dgm:pt>
    <dgm:pt modelId="{44622E0C-08E8-492D-865B-5C52C71B3100}" type="sibTrans" cxnId="{EBB4785C-B896-459A-B9DB-FE6A798027C3}">
      <dgm:prSet/>
      <dgm:spPr/>
      <dgm:t>
        <a:bodyPr/>
        <a:lstStyle/>
        <a:p>
          <a:endParaRPr lang="en-US" dirty="0"/>
        </a:p>
      </dgm:t>
    </dgm:pt>
    <dgm:pt modelId="{EB3C4D41-1C39-471F-9210-8BF27495EF4C}">
      <dgm:prSet phldrT="[Text]" custT="1"/>
      <dgm:spPr/>
      <dgm:t>
        <a:bodyPr/>
        <a:lstStyle/>
        <a:p>
          <a:r>
            <a:rPr lang="en-US" sz="900" dirty="0"/>
            <a:t>Opportunity to earn income</a:t>
          </a:r>
        </a:p>
      </dgm:t>
    </dgm:pt>
    <dgm:pt modelId="{9C275088-5C7B-4291-A06C-DE124DA6B785}" type="parTrans" cxnId="{8EA1879B-021C-44B8-A264-20346B9EE470}">
      <dgm:prSet/>
      <dgm:spPr/>
      <dgm:t>
        <a:bodyPr/>
        <a:lstStyle/>
        <a:p>
          <a:endParaRPr lang="en-US"/>
        </a:p>
      </dgm:t>
    </dgm:pt>
    <dgm:pt modelId="{40FD4ECC-80C8-4659-9402-2F338C3D4CCB}" type="sibTrans" cxnId="{8EA1879B-021C-44B8-A264-20346B9EE470}">
      <dgm:prSet/>
      <dgm:spPr/>
      <dgm:t>
        <a:bodyPr/>
        <a:lstStyle/>
        <a:p>
          <a:endParaRPr lang="en-US" dirty="0"/>
        </a:p>
      </dgm:t>
    </dgm:pt>
    <dgm:pt modelId="{DBD52816-5744-4AF5-8AC4-2C632A523AC7}" type="pres">
      <dgm:prSet presAssocID="{8C2E41FA-F530-4D25-A99D-C9DBB899E776}" presName="Name0" presStyleCnt="0">
        <dgm:presLayoutVars>
          <dgm:chMax val="1"/>
          <dgm:dir/>
          <dgm:animLvl val="ctr"/>
          <dgm:resizeHandles val="exact"/>
        </dgm:presLayoutVars>
      </dgm:prSet>
      <dgm:spPr/>
    </dgm:pt>
    <dgm:pt modelId="{A49E88E1-C4F8-43A6-A405-65AA7B26B41C}" type="pres">
      <dgm:prSet presAssocID="{CA6C40BB-90BA-46A3-AD12-0574F7D438DE}" presName="centerShape" presStyleLbl="node0" presStyleIdx="0" presStyleCnt="1" custScaleX="48254" custScaleY="56348" custLinFactX="302" custLinFactNeighborX="100000" custLinFactNeighborY="-23856"/>
      <dgm:spPr/>
    </dgm:pt>
    <dgm:pt modelId="{666E7EEB-491C-4C01-A47A-D3FDA3A83CE2}" type="pres">
      <dgm:prSet presAssocID="{FF1AE301-DD9E-4167-AD9D-E04CECC5D1A3}" presName="node" presStyleLbl="node1" presStyleIdx="0" presStyleCnt="4" custScaleX="72454" custScaleY="73457" custRadScaleRad="228146" custRadScaleInc="198650">
        <dgm:presLayoutVars>
          <dgm:bulletEnabled val="1"/>
        </dgm:presLayoutVars>
      </dgm:prSet>
      <dgm:spPr/>
    </dgm:pt>
    <dgm:pt modelId="{18D23040-FA2A-44FB-AD95-01E7D84124C5}" type="pres">
      <dgm:prSet presAssocID="{FF1AE301-DD9E-4167-AD9D-E04CECC5D1A3}" presName="dummy" presStyleCnt="0"/>
      <dgm:spPr/>
    </dgm:pt>
    <dgm:pt modelId="{31E5D8AC-8034-48D7-BD97-988D07AEB0D3}" type="pres">
      <dgm:prSet presAssocID="{E25C3841-AB21-4BB3-B7A5-0F4559868E1C}" presName="sibTrans" presStyleLbl="sibTrans2D1" presStyleIdx="0" presStyleCnt="4" custScaleX="115395" custScaleY="113534"/>
      <dgm:spPr/>
    </dgm:pt>
    <dgm:pt modelId="{528461D3-C24F-4E9B-B498-4A3E6F688B45}" type="pres">
      <dgm:prSet presAssocID="{0C7121B8-587E-4E95-926D-D6500810AE16}" presName="node" presStyleLbl="node1" presStyleIdx="1" presStyleCnt="4" custScaleX="78607" custScaleY="69326" custRadScaleRad="287163" custRadScaleInc="-30457">
        <dgm:presLayoutVars>
          <dgm:bulletEnabled val="1"/>
        </dgm:presLayoutVars>
      </dgm:prSet>
      <dgm:spPr/>
    </dgm:pt>
    <dgm:pt modelId="{60F21E00-7CD2-4ECA-A412-184804869332}" type="pres">
      <dgm:prSet presAssocID="{0C7121B8-587E-4E95-926D-D6500810AE16}" presName="dummy" presStyleCnt="0"/>
      <dgm:spPr/>
    </dgm:pt>
    <dgm:pt modelId="{774F6A5C-67ED-4D6C-8D9B-D7034616F51D}" type="pres">
      <dgm:prSet presAssocID="{C643DDE2-7395-43FF-9D24-CF5907F53C08}" presName="sibTrans" presStyleLbl="sibTrans2D1" presStyleIdx="1" presStyleCnt="4" custScaleX="108173" custScaleY="110747"/>
      <dgm:spPr/>
    </dgm:pt>
    <dgm:pt modelId="{FA38EFFD-70D0-403B-A7A6-277066444265}" type="pres">
      <dgm:prSet presAssocID="{3B62BBDA-D6F1-480C-8AD0-77551013928A}" presName="node" presStyleLbl="node1" presStyleIdx="2" presStyleCnt="4" custScaleX="81256" custScaleY="68245" custRadScaleRad="201204" custRadScaleInc="-287545">
        <dgm:presLayoutVars>
          <dgm:bulletEnabled val="1"/>
        </dgm:presLayoutVars>
      </dgm:prSet>
      <dgm:spPr/>
    </dgm:pt>
    <dgm:pt modelId="{2D40372B-8A33-4106-9AAF-25F043D02C1D}" type="pres">
      <dgm:prSet presAssocID="{3B62BBDA-D6F1-480C-8AD0-77551013928A}" presName="dummy" presStyleCnt="0"/>
      <dgm:spPr/>
    </dgm:pt>
    <dgm:pt modelId="{4431B76A-8596-4EAD-9798-9DEDA65AEA2D}" type="pres">
      <dgm:prSet presAssocID="{44622E0C-08E8-492D-865B-5C52C71B3100}" presName="sibTrans" presStyleLbl="sibTrans2D1" presStyleIdx="2" presStyleCnt="4" custScaleX="104554" custScaleY="106630"/>
      <dgm:spPr/>
    </dgm:pt>
    <dgm:pt modelId="{EBAF3C47-5634-4649-9F31-90B65311C859}" type="pres">
      <dgm:prSet presAssocID="{EB3C4D41-1C39-471F-9210-8BF27495EF4C}" presName="node" presStyleLbl="node1" presStyleIdx="3" presStyleCnt="4" custScaleX="76347" custScaleY="77084" custRadScaleRad="117964" custRadScaleInc="519679">
        <dgm:presLayoutVars>
          <dgm:bulletEnabled val="1"/>
        </dgm:presLayoutVars>
      </dgm:prSet>
      <dgm:spPr/>
    </dgm:pt>
    <dgm:pt modelId="{3517ACB0-09F5-4F48-BA7D-C44DD8FA44E2}" type="pres">
      <dgm:prSet presAssocID="{EB3C4D41-1C39-471F-9210-8BF27495EF4C}" presName="dummy" presStyleCnt="0"/>
      <dgm:spPr/>
    </dgm:pt>
    <dgm:pt modelId="{1D1F4C6A-EF12-4BD9-B4F1-0BC744033440}" type="pres">
      <dgm:prSet presAssocID="{40FD4ECC-80C8-4659-9402-2F338C3D4CCB}" presName="sibTrans" presStyleLbl="sibTrans2D1" presStyleIdx="3" presStyleCnt="4" custScaleX="104907" custScaleY="114247"/>
      <dgm:spPr/>
    </dgm:pt>
  </dgm:ptLst>
  <dgm:cxnLst>
    <dgm:cxn modelId="{8F3A8E28-3DCA-4E62-8618-81C3A2D1905A}" type="presOf" srcId="{0C7121B8-587E-4E95-926D-D6500810AE16}" destId="{528461D3-C24F-4E9B-B498-4A3E6F688B45}" srcOrd="0" destOrd="0" presId="urn:microsoft.com/office/officeart/2005/8/layout/radial6"/>
    <dgm:cxn modelId="{1430EF35-D168-4295-89F2-84DCFFEB9B27}" type="presOf" srcId="{FF1AE301-DD9E-4167-AD9D-E04CECC5D1A3}" destId="{666E7EEB-491C-4C01-A47A-D3FDA3A83CE2}" srcOrd="0" destOrd="0" presId="urn:microsoft.com/office/officeart/2005/8/layout/radial6"/>
    <dgm:cxn modelId="{EBB4785C-B896-459A-B9DB-FE6A798027C3}" srcId="{CA6C40BB-90BA-46A3-AD12-0574F7D438DE}" destId="{3B62BBDA-D6F1-480C-8AD0-77551013928A}" srcOrd="2" destOrd="0" parTransId="{036CDDC4-6C95-48FF-84C7-F39310540BCE}" sibTransId="{44622E0C-08E8-492D-865B-5C52C71B3100}"/>
    <dgm:cxn modelId="{BBB6BE62-0663-456B-BC6B-8F7B9246EC6C}" type="presOf" srcId="{EB3C4D41-1C39-471F-9210-8BF27495EF4C}" destId="{EBAF3C47-5634-4649-9F31-90B65311C859}" srcOrd="0" destOrd="0" presId="urn:microsoft.com/office/officeart/2005/8/layout/radial6"/>
    <dgm:cxn modelId="{71B8084D-D383-4B29-AE29-61BEFFF08051}" srcId="{8C2E41FA-F530-4D25-A99D-C9DBB899E776}" destId="{CA6C40BB-90BA-46A3-AD12-0574F7D438DE}" srcOrd="0" destOrd="0" parTransId="{E9F40633-4216-4720-BB26-10F0BCA9CC09}" sibTransId="{A6C86C2A-2D8D-46F4-A4A3-C11F118EF729}"/>
    <dgm:cxn modelId="{8701724E-C1A8-4CBA-A924-BEBD41D75FAF}" type="presOf" srcId="{3B62BBDA-D6F1-480C-8AD0-77551013928A}" destId="{FA38EFFD-70D0-403B-A7A6-277066444265}" srcOrd="0" destOrd="0" presId="urn:microsoft.com/office/officeart/2005/8/layout/radial6"/>
    <dgm:cxn modelId="{4E8EA64E-2663-4041-BFE0-09C6523FC20C}" srcId="{CA6C40BB-90BA-46A3-AD12-0574F7D438DE}" destId="{FF1AE301-DD9E-4167-AD9D-E04CECC5D1A3}" srcOrd="0" destOrd="0" parTransId="{A967628A-98BD-4B75-928C-5CF997B8B3B6}" sibTransId="{E25C3841-AB21-4BB3-B7A5-0F4559868E1C}"/>
    <dgm:cxn modelId="{6AADB67F-6BCB-433E-A520-1BD98F161781}" type="presOf" srcId="{8C2E41FA-F530-4D25-A99D-C9DBB899E776}" destId="{DBD52816-5744-4AF5-8AC4-2C632A523AC7}" srcOrd="0" destOrd="0" presId="urn:microsoft.com/office/officeart/2005/8/layout/radial6"/>
    <dgm:cxn modelId="{77D0838F-BB8D-4829-9A9B-DCCAB90459BE}" type="presOf" srcId="{44622E0C-08E8-492D-865B-5C52C71B3100}" destId="{4431B76A-8596-4EAD-9798-9DEDA65AEA2D}" srcOrd="0" destOrd="0" presId="urn:microsoft.com/office/officeart/2005/8/layout/radial6"/>
    <dgm:cxn modelId="{CF06349B-41F7-4E02-832B-7AE816BB5A87}" type="presOf" srcId="{E25C3841-AB21-4BB3-B7A5-0F4559868E1C}" destId="{31E5D8AC-8034-48D7-BD97-988D07AEB0D3}" srcOrd="0" destOrd="0" presId="urn:microsoft.com/office/officeart/2005/8/layout/radial6"/>
    <dgm:cxn modelId="{8EA1879B-021C-44B8-A264-20346B9EE470}" srcId="{CA6C40BB-90BA-46A3-AD12-0574F7D438DE}" destId="{EB3C4D41-1C39-471F-9210-8BF27495EF4C}" srcOrd="3" destOrd="0" parTransId="{9C275088-5C7B-4291-A06C-DE124DA6B785}" sibTransId="{40FD4ECC-80C8-4659-9402-2F338C3D4CCB}"/>
    <dgm:cxn modelId="{1FD175A5-AF97-49B6-AEA9-AF9632C2725B}" type="presOf" srcId="{C643DDE2-7395-43FF-9D24-CF5907F53C08}" destId="{774F6A5C-67ED-4D6C-8D9B-D7034616F51D}" srcOrd="0" destOrd="0" presId="urn:microsoft.com/office/officeart/2005/8/layout/radial6"/>
    <dgm:cxn modelId="{4C8D87B4-2E55-494E-AD16-019A960312B6}" srcId="{CA6C40BB-90BA-46A3-AD12-0574F7D438DE}" destId="{0C7121B8-587E-4E95-926D-D6500810AE16}" srcOrd="1" destOrd="0" parTransId="{4449E725-6B0D-44A4-BC3B-E162BB51B2B2}" sibTransId="{C643DDE2-7395-43FF-9D24-CF5907F53C08}"/>
    <dgm:cxn modelId="{9A9BA6D8-8E3B-4F65-A5D9-7CCD9AE5B699}" type="presOf" srcId="{40FD4ECC-80C8-4659-9402-2F338C3D4CCB}" destId="{1D1F4C6A-EF12-4BD9-B4F1-0BC744033440}" srcOrd="0" destOrd="0" presId="urn:microsoft.com/office/officeart/2005/8/layout/radial6"/>
    <dgm:cxn modelId="{97D616FD-99BB-4579-A4AF-86E2CE8A41BC}" type="presOf" srcId="{CA6C40BB-90BA-46A3-AD12-0574F7D438DE}" destId="{A49E88E1-C4F8-43A6-A405-65AA7B26B41C}" srcOrd="0" destOrd="0" presId="urn:microsoft.com/office/officeart/2005/8/layout/radial6"/>
    <dgm:cxn modelId="{650BD26B-82DC-4D9B-9273-213A9CF34986}" type="presParOf" srcId="{DBD52816-5744-4AF5-8AC4-2C632A523AC7}" destId="{A49E88E1-C4F8-43A6-A405-65AA7B26B41C}" srcOrd="0" destOrd="0" presId="urn:microsoft.com/office/officeart/2005/8/layout/radial6"/>
    <dgm:cxn modelId="{051EE8F0-23E3-45BF-94FB-0914FCE468D5}" type="presParOf" srcId="{DBD52816-5744-4AF5-8AC4-2C632A523AC7}" destId="{666E7EEB-491C-4C01-A47A-D3FDA3A83CE2}" srcOrd="1" destOrd="0" presId="urn:microsoft.com/office/officeart/2005/8/layout/radial6"/>
    <dgm:cxn modelId="{ABE0C07E-A9BB-4701-A117-C22087284B7B}" type="presParOf" srcId="{DBD52816-5744-4AF5-8AC4-2C632A523AC7}" destId="{18D23040-FA2A-44FB-AD95-01E7D84124C5}" srcOrd="2" destOrd="0" presId="urn:microsoft.com/office/officeart/2005/8/layout/radial6"/>
    <dgm:cxn modelId="{D6F4A3AA-3920-493D-AA8A-4AFDCD09E0CE}" type="presParOf" srcId="{DBD52816-5744-4AF5-8AC4-2C632A523AC7}" destId="{31E5D8AC-8034-48D7-BD97-988D07AEB0D3}" srcOrd="3" destOrd="0" presId="urn:microsoft.com/office/officeart/2005/8/layout/radial6"/>
    <dgm:cxn modelId="{B4F1050C-3403-40E5-AAE0-A2DE080ACBF9}" type="presParOf" srcId="{DBD52816-5744-4AF5-8AC4-2C632A523AC7}" destId="{528461D3-C24F-4E9B-B498-4A3E6F688B45}" srcOrd="4" destOrd="0" presId="urn:microsoft.com/office/officeart/2005/8/layout/radial6"/>
    <dgm:cxn modelId="{54FC6AD6-1068-42C6-95F5-4CB6FAF2DB9D}" type="presParOf" srcId="{DBD52816-5744-4AF5-8AC4-2C632A523AC7}" destId="{60F21E00-7CD2-4ECA-A412-184804869332}" srcOrd="5" destOrd="0" presId="urn:microsoft.com/office/officeart/2005/8/layout/radial6"/>
    <dgm:cxn modelId="{188A64A7-CE44-4271-9938-41C7B34AF152}" type="presParOf" srcId="{DBD52816-5744-4AF5-8AC4-2C632A523AC7}" destId="{774F6A5C-67ED-4D6C-8D9B-D7034616F51D}" srcOrd="6" destOrd="0" presId="urn:microsoft.com/office/officeart/2005/8/layout/radial6"/>
    <dgm:cxn modelId="{AED05513-1B0B-4F0C-813A-C79F65292A03}" type="presParOf" srcId="{DBD52816-5744-4AF5-8AC4-2C632A523AC7}" destId="{FA38EFFD-70D0-403B-A7A6-277066444265}" srcOrd="7" destOrd="0" presId="urn:microsoft.com/office/officeart/2005/8/layout/radial6"/>
    <dgm:cxn modelId="{D3423A8A-B492-4C0A-AA82-47191B11096B}" type="presParOf" srcId="{DBD52816-5744-4AF5-8AC4-2C632A523AC7}" destId="{2D40372B-8A33-4106-9AAF-25F043D02C1D}" srcOrd="8" destOrd="0" presId="urn:microsoft.com/office/officeart/2005/8/layout/radial6"/>
    <dgm:cxn modelId="{990157F3-7888-4241-B9E2-AC91748D2BE9}" type="presParOf" srcId="{DBD52816-5744-4AF5-8AC4-2C632A523AC7}" destId="{4431B76A-8596-4EAD-9798-9DEDA65AEA2D}" srcOrd="9" destOrd="0" presId="urn:microsoft.com/office/officeart/2005/8/layout/radial6"/>
    <dgm:cxn modelId="{CE1C6D13-50D0-464B-AC6E-E1B1BAA117CB}" type="presParOf" srcId="{DBD52816-5744-4AF5-8AC4-2C632A523AC7}" destId="{EBAF3C47-5634-4649-9F31-90B65311C859}" srcOrd="10" destOrd="0" presId="urn:microsoft.com/office/officeart/2005/8/layout/radial6"/>
    <dgm:cxn modelId="{94585E85-2FD5-4F23-B06A-25FEF64BC4D4}" type="presParOf" srcId="{DBD52816-5744-4AF5-8AC4-2C632A523AC7}" destId="{3517ACB0-09F5-4F48-BA7D-C44DD8FA44E2}" srcOrd="11" destOrd="0" presId="urn:microsoft.com/office/officeart/2005/8/layout/radial6"/>
    <dgm:cxn modelId="{36B0F70A-F3D1-486A-9480-024C1FEFEBD4}" type="presParOf" srcId="{DBD52816-5744-4AF5-8AC4-2C632A523AC7}" destId="{1D1F4C6A-EF12-4BD9-B4F1-0BC744033440}"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A72798-493E-4EAF-85B9-004E13067E8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75D8D24-901E-47A9-8726-14981B1414F1}">
      <dgm:prSet/>
      <dgm:spPr/>
      <dgm:t>
        <a:bodyPr/>
        <a:lstStyle/>
        <a:p>
          <a:r>
            <a:rPr lang="en-US"/>
            <a:t>The users who failed to pay back the loan within 5 days have less amount of recharge in their main account over last 30 days which is around 2000-2400 (in Indonesian Rupiah). And the users who paid back their loan within 5 days, they are recharging their main account more than 8000 (in Indonesian Rupiah) in last 30 days.</a:t>
          </a:r>
        </a:p>
      </dgm:t>
    </dgm:pt>
    <dgm:pt modelId="{F22829EE-919F-4B00-B519-6C8E514BA203}" type="parTrans" cxnId="{B6A29114-839C-498B-988A-28CD9CDDD64D}">
      <dgm:prSet/>
      <dgm:spPr/>
      <dgm:t>
        <a:bodyPr/>
        <a:lstStyle/>
        <a:p>
          <a:endParaRPr lang="en-US"/>
        </a:p>
      </dgm:t>
    </dgm:pt>
    <dgm:pt modelId="{49EC6EBB-6D35-40D7-BFFF-BAA16503EBA5}" type="sibTrans" cxnId="{B6A29114-839C-498B-988A-28CD9CDDD64D}">
      <dgm:prSet/>
      <dgm:spPr/>
      <dgm:t>
        <a:bodyPr/>
        <a:lstStyle/>
        <a:p>
          <a:endParaRPr lang="en-US"/>
        </a:p>
      </dgm:t>
    </dgm:pt>
    <dgm:pt modelId="{7B0C9DD3-056E-4FF4-A18D-038E602507EE}">
      <dgm:prSet/>
      <dgm:spPr/>
      <dgm:t>
        <a:bodyPr/>
        <a:lstStyle/>
        <a:p>
          <a:r>
            <a:rPr lang="en-US"/>
            <a:t>The users who have paid their loan amount within 5 days have the total amount of recharge in their main account around 13700 (in Indonesian Rupiah) in last 90 days while the defaulters have their total amount of recharge around 3200(in Indonesian Rupiah) over last 90 days</a:t>
          </a:r>
        </a:p>
      </dgm:t>
    </dgm:pt>
    <dgm:pt modelId="{22DE6D75-57B2-486E-BDC3-AC7CC149CEDA}" type="parTrans" cxnId="{ED1E931A-8E3A-437C-A454-73B6578AD7F1}">
      <dgm:prSet/>
      <dgm:spPr/>
      <dgm:t>
        <a:bodyPr/>
        <a:lstStyle/>
        <a:p>
          <a:endParaRPr lang="en-US"/>
        </a:p>
      </dgm:t>
    </dgm:pt>
    <dgm:pt modelId="{49C0ABE7-08E0-4782-8BF3-45AF1557504F}" type="sibTrans" cxnId="{ED1E931A-8E3A-437C-A454-73B6578AD7F1}">
      <dgm:prSet/>
      <dgm:spPr/>
      <dgm:t>
        <a:bodyPr/>
        <a:lstStyle/>
        <a:p>
          <a:endParaRPr lang="en-US"/>
        </a:p>
      </dgm:t>
    </dgm:pt>
    <dgm:pt modelId="{A4E6299C-4CB2-404C-A0F0-5974B0184D3A}" type="pres">
      <dgm:prSet presAssocID="{41A72798-493E-4EAF-85B9-004E13067E85}" presName="linear" presStyleCnt="0">
        <dgm:presLayoutVars>
          <dgm:animLvl val="lvl"/>
          <dgm:resizeHandles val="exact"/>
        </dgm:presLayoutVars>
      </dgm:prSet>
      <dgm:spPr/>
    </dgm:pt>
    <dgm:pt modelId="{CEDF48E7-8FAA-4D0F-902F-FCA5F9552539}" type="pres">
      <dgm:prSet presAssocID="{375D8D24-901E-47A9-8726-14981B1414F1}" presName="parentText" presStyleLbl="node1" presStyleIdx="0" presStyleCnt="2">
        <dgm:presLayoutVars>
          <dgm:chMax val="0"/>
          <dgm:bulletEnabled val="1"/>
        </dgm:presLayoutVars>
      </dgm:prSet>
      <dgm:spPr/>
    </dgm:pt>
    <dgm:pt modelId="{9CE9FCC3-8BFF-4F21-829A-4F7E07AB300A}" type="pres">
      <dgm:prSet presAssocID="{49EC6EBB-6D35-40D7-BFFF-BAA16503EBA5}" presName="spacer" presStyleCnt="0"/>
      <dgm:spPr/>
    </dgm:pt>
    <dgm:pt modelId="{06C7AA4E-562A-411F-957B-DC51F1374E38}" type="pres">
      <dgm:prSet presAssocID="{7B0C9DD3-056E-4FF4-A18D-038E602507EE}" presName="parentText" presStyleLbl="node1" presStyleIdx="1" presStyleCnt="2">
        <dgm:presLayoutVars>
          <dgm:chMax val="0"/>
          <dgm:bulletEnabled val="1"/>
        </dgm:presLayoutVars>
      </dgm:prSet>
      <dgm:spPr/>
    </dgm:pt>
  </dgm:ptLst>
  <dgm:cxnLst>
    <dgm:cxn modelId="{B6A29114-839C-498B-988A-28CD9CDDD64D}" srcId="{41A72798-493E-4EAF-85B9-004E13067E85}" destId="{375D8D24-901E-47A9-8726-14981B1414F1}" srcOrd="0" destOrd="0" parTransId="{F22829EE-919F-4B00-B519-6C8E514BA203}" sibTransId="{49EC6EBB-6D35-40D7-BFFF-BAA16503EBA5}"/>
    <dgm:cxn modelId="{ED1E931A-8E3A-437C-A454-73B6578AD7F1}" srcId="{41A72798-493E-4EAF-85B9-004E13067E85}" destId="{7B0C9DD3-056E-4FF4-A18D-038E602507EE}" srcOrd="1" destOrd="0" parTransId="{22DE6D75-57B2-486E-BDC3-AC7CC149CEDA}" sibTransId="{49C0ABE7-08E0-4782-8BF3-45AF1557504F}"/>
    <dgm:cxn modelId="{13D01397-2A58-457B-A1EC-F6C66BF2BBD1}" type="presOf" srcId="{41A72798-493E-4EAF-85B9-004E13067E85}" destId="{A4E6299C-4CB2-404C-A0F0-5974B0184D3A}" srcOrd="0" destOrd="0" presId="urn:microsoft.com/office/officeart/2005/8/layout/vList2"/>
    <dgm:cxn modelId="{1A01ACD8-21DC-43A0-89C0-394B4DFD4E75}" type="presOf" srcId="{7B0C9DD3-056E-4FF4-A18D-038E602507EE}" destId="{06C7AA4E-562A-411F-957B-DC51F1374E38}" srcOrd="0" destOrd="0" presId="urn:microsoft.com/office/officeart/2005/8/layout/vList2"/>
    <dgm:cxn modelId="{F0A03EEA-9539-4519-9D6E-ADEA89459AC5}" type="presOf" srcId="{375D8D24-901E-47A9-8726-14981B1414F1}" destId="{CEDF48E7-8FAA-4D0F-902F-FCA5F9552539}" srcOrd="0" destOrd="0" presId="urn:microsoft.com/office/officeart/2005/8/layout/vList2"/>
    <dgm:cxn modelId="{0FD74CC3-E27C-41A5-9EEB-DA93C8F07768}" type="presParOf" srcId="{A4E6299C-4CB2-404C-A0F0-5974B0184D3A}" destId="{CEDF48E7-8FAA-4D0F-902F-FCA5F9552539}" srcOrd="0" destOrd="0" presId="urn:microsoft.com/office/officeart/2005/8/layout/vList2"/>
    <dgm:cxn modelId="{479017E7-DDC0-4379-966E-087260F1ABE1}" type="presParOf" srcId="{A4E6299C-4CB2-404C-A0F0-5974B0184D3A}" destId="{9CE9FCC3-8BFF-4F21-829A-4F7E07AB300A}" srcOrd="1" destOrd="0" presId="urn:microsoft.com/office/officeart/2005/8/layout/vList2"/>
    <dgm:cxn modelId="{77B4ED26-95FF-4216-85A9-E6528ED617B4}" type="presParOf" srcId="{A4E6299C-4CB2-404C-A0F0-5974B0184D3A}" destId="{06C7AA4E-562A-411F-957B-DC51F1374E38}"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339A822-D6E8-46FC-B8EB-2FD716E90D6E}"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C233A19E-AB18-45FC-B801-6E957AEFA8A7}">
      <dgm:prSet/>
      <dgm:spPr/>
      <dgm:t>
        <a:bodyPr/>
        <a:lstStyle/>
        <a:p>
          <a:r>
            <a:rPr lang="en-US"/>
            <a:t>I have done feature engineering steps like feature extraction and feature selection to improve data normality and linearity.</a:t>
          </a:r>
        </a:p>
      </dgm:t>
    </dgm:pt>
    <dgm:pt modelId="{AE3BD896-5ADF-4B35-98B9-2FD3F9E18823}" type="parTrans" cxnId="{50EE2C7F-8067-44EE-A402-919699296E16}">
      <dgm:prSet/>
      <dgm:spPr/>
      <dgm:t>
        <a:bodyPr/>
        <a:lstStyle/>
        <a:p>
          <a:endParaRPr lang="en-US"/>
        </a:p>
      </dgm:t>
    </dgm:pt>
    <dgm:pt modelId="{E9B9DCB4-2937-4CD0-BD6F-8B9CB11E2872}" type="sibTrans" cxnId="{50EE2C7F-8067-44EE-A402-919699296E16}">
      <dgm:prSet/>
      <dgm:spPr/>
      <dgm:t>
        <a:bodyPr/>
        <a:lstStyle/>
        <a:p>
          <a:endParaRPr lang="en-US"/>
        </a:p>
      </dgm:t>
    </dgm:pt>
    <dgm:pt modelId="{64DE9681-6074-4568-AD5D-F75828F5C1CE}">
      <dgm:prSet/>
      <dgm:spPr/>
      <dgm:t>
        <a:bodyPr/>
        <a:lstStyle/>
        <a:p>
          <a:r>
            <a:rPr lang="en-US"/>
            <a:t>Identified outliers using boxplots and removed outliers using percentile method.</a:t>
          </a:r>
        </a:p>
      </dgm:t>
    </dgm:pt>
    <dgm:pt modelId="{66F04744-6037-41E2-AF58-B0EDEF590EF3}" type="parTrans" cxnId="{25CE39D7-68B3-4517-BBF3-1EB7CDECDC0B}">
      <dgm:prSet/>
      <dgm:spPr/>
      <dgm:t>
        <a:bodyPr/>
        <a:lstStyle/>
        <a:p>
          <a:endParaRPr lang="en-US"/>
        </a:p>
      </dgm:t>
    </dgm:pt>
    <dgm:pt modelId="{5C62C13E-598D-4F6D-8150-BADC1B6FB7CE}" type="sibTrans" cxnId="{25CE39D7-68B3-4517-BBF3-1EB7CDECDC0B}">
      <dgm:prSet/>
      <dgm:spPr/>
      <dgm:t>
        <a:bodyPr/>
        <a:lstStyle/>
        <a:p>
          <a:endParaRPr lang="en-US"/>
        </a:p>
      </dgm:t>
    </dgm:pt>
    <dgm:pt modelId="{4BB01F68-5804-4A4E-B1CF-D7FF69A392CE}">
      <dgm:prSet/>
      <dgm:spPr/>
      <dgm:t>
        <a:bodyPr/>
        <a:lstStyle/>
        <a:p>
          <a:r>
            <a:rPr lang="en-US"/>
            <a:t>Identified skewness using distribution plots and removed skewness using power transformation method</a:t>
          </a:r>
        </a:p>
      </dgm:t>
    </dgm:pt>
    <dgm:pt modelId="{7F7B8613-FD54-4188-A8DC-B6E190B63332}" type="parTrans" cxnId="{E4A2FAC4-5A25-4CD8-9C74-1CD6FBDF144A}">
      <dgm:prSet/>
      <dgm:spPr/>
      <dgm:t>
        <a:bodyPr/>
        <a:lstStyle/>
        <a:p>
          <a:endParaRPr lang="en-US"/>
        </a:p>
      </dgm:t>
    </dgm:pt>
    <dgm:pt modelId="{A3BF41C1-31B3-4FDD-B35E-17A5A03A83EB}" type="sibTrans" cxnId="{E4A2FAC4-5A25-4CD8-9C74-1CD6FBDF144A}">
      <dgm:prSet/>
      <dgm:spPr/>
      <dgm:t>
        <a:bodyPr/>
        <a:lstStyle/>
        <a:p>
          <a:endParaRPr lang="en-US"/>
        </a:p>
      </dgm:t>
    </dgm:pt>
    <dgm:pt modelId="{0F003C0E-0559-424C-A1E9-56B027CC831B}">
      <dgm:prSet/>
      <dgm:spPr/>
      <dgm:t>
        <a:bodyPr/>
        <a:lstStyle/>
        <a:p>
          <a:r>
            <a:rPr lang="en-US"/>
            <a:t>(yeo-johnson method).</a:t>
          </a:r>
        </a:p>
      </dgm:t>
    </dgm:pt>
    <dgm:pt modelId="{1A391A26-B92A-490F-B39B-28655D365BA7}" type="parTrans" cxnId="{132EA05C-1C8C-42C8-8833-AF9894E46ACA}">
      <dgm:prSet/>
      <dgm:spPr/>
      <dgm:t>
        <a:bodyPr/>
        <a:lstStyle/>
        <a:p>
          <a:endParaRPr lang="en-US"/>
        </a:p>
      </dgm:t>
    </dgm:pt>
    <dgm:pt modelId="{2CC482AC-DB9B-4F76-AB50-5EC2422D8786}" type="sibTrans" cxnId="{132EA05C-1C8C-42C8-8833-AF9894E46ACA}">
      <dgm:prSet/>
      <dgm:spPr/>
      <dgm:t>
        <a:bodyPr/>
        <a:lstStyle/>
        <a:p>
          <a:endParaRPr lang="en-US"/>
        </a:p>
      </dgm:t>
    </dgm:pt>
    <dgm:pt modelId="{FA4F80FB-FEA8-4564-8083-C50D3C8F1825}">
      <dgm:prSet/>
      <dgm:spPr/>
      <dgm:t>
        <a:bodyPr/>
        <a:lstStyle/>
        <a:p>
          <a:r>
            <a:rPr lang="en-US"/>
            <a:t>Used Pearson’s correlation coefficient to check the correlation between dependent and independent  variables. To  visualize the correlation . I have used heatmap and bar plot.</a:t>
          </a:r>
        </a:p>
      </dgm:t>
    </dgm:pt>
    <dgm:pt modelId="{3D79F1DF-487F-4E38-BC45-13C5ABB15114}" type="parTrans" cxnId="{D073603B-C8B9-4E3F-9986-A5667344F778}">
      <dgm:prSet/>
      <dgm:spPr/>
      <dgm:t>
        <a:bodyPr/>
        <a:lstStyle/>
        <a:p>
          <a:endParaRPr lang="en-US"/>
        </a:p>
      </dgm:t>
    </dgm:pt>
    <dgm:pt modelId="{1C9B0BCC-5885-41C7-A0B1-898411C07790}" type="sibTrans" cxnId="{D073603B-C8B9-4E3F-9986-A5667344F778}">
      <dgm:prSet/>
      <dgm:spPr/>
      <dgm:t>
        <a:bodyPr/>
        <a:lstStyle/>
        <a:p>
          <a:endParaRPr lang="en-US"/>
        </a:p>
      </dgm:t>
    </dgm:pt>
    <dgm:pt modelId="{68B8701C-C26E-4E4E-8DC7-105F4D783A98}">
      <dgm:prSet/>
      <dgm:spPr/>
      <dgm:t>
        <a:bodyPr/>
        <a:lstStyle/>
        <a:p>
          <a:r>
            <a:rPr lang="en-US"/>
            <a:t>I have used MinMaxScalar method to scale the data to overcome with the issue of data biasness.</a:t>
          </a:r>
        </a:p>
      </dgm:t>
    </dgm:pt>
    <dgm:pt modelId="{6845567C-49D6-4CFD-88F8-FA26F9971531}" type="parTrans" cxnId="{6E9C834B-D6D0-4323-BA33-386517D973E5}">
      <dgm:prSet/>
      <dgm:spPr/>
      <dgm:t>
        <a:bodyPr/>
        <a:lstStyle/>
        <a:p>
          <a:endParaRPr lang="en-US"/>
        </a:p>
      </dgm:t>
    </dgm:pt>
    <dgm:pt modelId="{915BA5AC-B956-4746-9CEC-E1842E0BDF98}" type="sibTrans" cxnId="{6E9C834B-D6D0-4323-BA33-386517D973E5}">
      <dgm:prSet/>
      <dgm:spPr/>
      <dgm:t>
        <a:bodyPr/>
        <a:lstStyle/>
        <a:p>
          <a:endParaRPr lang="en-US"/>
        </a:p>
      </dgm:t>
    </dgm:pt>
    <dgm:pt modelId="{43D89F4E-11BE-418C-99DC-5753144AAADF}">
      <dgm:prSet/>
      <dgm:spPr/>
      <dgm:t>
        <a:bodyPr/>
        <a:lstStyle/>
        <a:p>
          <a:r>
            <a:rPr lang="en-US"/>
            <a:t>Balanced the data using SMOTE oversampling mechanism.</a:t>
          </a:r>
        </a:p>
      </dgm:t>
    </dgm:pt>
    <dgm:pt modelId="{BD43FDAD-277C-448D-9685-1AEC46152261}" type="parTrans" cxnId="{CAE03C01-65CE-4CE7-AE2A-68715DCB0ECC}">
      <dgm:prSet/>
      <dgm:spPr/>
      <dgm:t>
        <a:bodyPr/>
        <a:lstStyle/>
        <a:p>
          <a:endParaRPr lang="en-US"/>
        </a:p>
      </dgm:t>
    </dgm:pt>
    <dgm:pt modelId="{8F76F0AC-1388-4E6C-80F2-E504CE5C2D1E}" type="sibTrans" cxnId="{CAE03C01-65CE-4CE7-AE2A-68715DCB0ECC}">
      <dgm:prSet/>
      <dgm:spPr/>
      <dgm:t>
        <a:bodyPr/>
        <a:lstStyle/>
        <a:p>
          <a:endParaRPr lang="en-US"/>
        </a:p>
      </dgm:t>
    </dgm:pt>
    <dgm:pt modelId="{2443E264-9264-4D70-85C8-3EB572B0D5A6}">
      <dgm:prSet/>
      <dgm:spPr/>
      <dgm:t>
        <a:bodyPr/>
        <a:lstStyle/>
        <a:p>
          <a:r>
            <a:rPr lang="en-US"/>
            <a:t>Split train and test to build machine learning models . Model building process will be shown in the further steps.</a:t>
          </a:r>
        </a:p>
      </dgm:t>
    </dgm:pt>
    <dgm:pt modelId="{455FFA55-A762-4D60-83B6-EF803D00091F}" type="parTrans" cxnId="{F71E6A17-4108-4C1F-9D1E-366DED2D3089}">
      <dgm:prSet/>
      <dgm:spPr/>
      <dgm:t>
        <a:bodyPr/>
        <a:lstStyle/>
        <a:p>
          <a:endParaRPr lang="en-US"/>
        </a:p>
      </dgm:t>
    </dgm:pt>
    <dgm:pt modelId="{C49D38CC-92C8-44C5-8755-9A61359FCA94}" type="sibTrans" cxnId="{F71E6A17-4108-4C1F-9D1E-366DED2D3089}">
      <dgm:prSet/>
      <dgm:spPr/>
      <dgm:t>
        <a:bodyPr/>
        <a:lstStyle/>
        <a:p>
          <a:endParaRPr lang="en-US"/>
        </a:p>
      </dgm:t>
    </dgm:pt>
    <dgm:pt modelId="{3B0B0787-EBB7-469D-83B7-3B1DD141C474}" type="pres">
      <dgm:prSet presAssocID="{F339A822-D6E8-46FC-B8EB-2FD716E90D6E}" presName="linear" presStyleCnt="0">
        <dgm:presLayoutVars>
          <dgm:animLvl val="lvl"/>
          <dgm:resizeHandles val="exact"/>
        </dgm:presLayoutVars>
      </dgm:prSet>
      <dgm:spPr/>
    </dgm:pt>
    <dgm:pt modelId="{18453F41-AFE3-4396-B034-7033DB1296DA}" type="pres">
      <dgm:prSet presAssocID="{C233A19E-AB18-45FC-B801-6E957AEFA8A7}" presName="parentText" presStyleLbl="node1" presStyleIdx="0" presStyleCnt="8">
        <dgm:presLayoutVars>
          <dgm:chMax val="0"/>
          <dgm:bulletEnabled val="1"/>
        </dgm:presLayoutVars>
      </dgm:prSet>
      <dgm:spPr/>
    </dgm:pt>
    <dgm:pt modelId="{F1AB3FE0-2055-406E-8FC9-DDC75D91EF89}" type="pres">
      <dgm:prSet presAssocID="{E9B9DCB4-2937-4CD0-BD6F-8B9CB11E2872}" presName="spacer" presStyleCnt="0"/>
      <dgm:spPr/>
    </dgm:pt>
    <dgm:pt modelId="{E986CBE7-8E5A-46DA-AD92-4BA375C30BD2}" type="pres">
      <dgm:prSet presAssocID="{64DE9681-6074-4568-AD5D-F75828F5C1CE}" presName="parentText" presStyleLbl="node1" presStyleIdx="1" presStyleCnt="8">
        <dgm:presLayoutVars>
          <dgm:chMax val="0"/>
          <dgm:bulletEnabled val="1"/>
        </dgm:presLayoutVars>
      </dgm:prSet>
      <dgm:spPr/>
    </dgm:pt>
    <dgm:pt modelId="{1B9BA0D3-F3BD-4F7A-BFC6-99B881A973D5}" type="pres">
      <dgm:prSet presAssocID="{5C62C13E-598D-4F6D-8150-BADC1B6FB7CE}" presName="spacer" presStyleCnt="0"/>
      <dgm:spPr/>
    </dgm:pt>
    <dgm:pt modelId="{DA68A795-1EDB-4830-8198-8C41385EE984}" type="pres">
      <dgm:prSet presAssocID="{4BB01F68-5804-4A4E-B1CF-D7FF69A392CE}" presName="parentText" presStyleLbl="node1" presStyleIdx="2" presStyleCnt="8">
        <dgm:presLayoutVars>
          <dgm:chMax val="0"/>
          <dgm:bulletEnabled val="1"/>
        </dgm:presLayoutVars>
      </dgm:prSet>
      <dgm:spPr/>
    </dgm:pt>
    <dgm:pt modelId="{E34590CD-189A-46D9-A181-409AA6D3861E}" type="pres">
      <dgm:prSet presAssocID="{A3BF41C1-31B3-4FDD-B35E-17A5A03A83EB}" presName="spacer" presStyleCnt="0"/>
      <dgm:spPr/>
    </dgm:pt>
    <dgm:pt modelId="{754D92E2-B17E-47E5-801A-57C0A167E347}" type="pres">
      <dgm:prSet presAssocID="{0F003C0E-0559-424C-A1E9-56B027CC831B}" presName="parentText" presStyleLbl="node1" presStyleIdx="3" presStyleCnt="8">
        <dgm:presLayoutVars>
          <dgm:chMax val="0"/>
          <dgm:bulletEnabled val="1"/>
        </dgm:presLayoutVars>
      </dgm:prSet>
      <dgm:spPr/>
    </dgm:pt>
    <dgm:pt modelId="{8AA91387-D818-436F-97CD-2FD3A882C947}" type="pres">
      <dgm:prSet presAssocID="{2CC482AC-DB9B-4F76-AB50-5EC2422D8786}" presName="spacer" presStyleCnt="0"/>
      <dgm:spPr/>
    </dgm:pt>
    <dgm:pt modelId="{B479FB16-55FA-4B9D-9DDD-4B292D763D58}" type="pres">
      <dgm:prSet presAssocID="{FA4F80FB-FEA8-4564-8083-C50D3C8F1825}" presName="parentText" presStyleLbl="node1" presStyleIdx="4" presStyleCnt="8">
        <dgm:presLayoutVars>
          <dgm:chMax val="0"/>
          <dgm:bulletEnabled val="1"/>
        </dgm:presLayoutVars>
      </dgm:prSet>
      <dgm:spPr/>
    </dgm:pt>
    <dgm:pt modelId="{CE66B090-AB8D-4C50-B9BA-D184FB43C99A}" type="pres">
      <dgm:prSet presAssocID="{1C9B0BCC-5885-41C7-A0B1-898411C07790}" presName="spacer" presStyleCnt="0"/>
      <dgm:spPr/>
    </dgm:pt>
    <dgm:pt modelId="{E3401197-CC5B-4B23-B2A1-A231AB26C798}" type="pres">
      <dgm:prSet presAssocID="{68B8701C-C26E-4E4E-8DC7-105F4D783A98}" presName="parentText" presStyleLbl="node1" presStyleIdx="5" presStyleCnt="8">
        <dgm:presLayoutVars>
          <dgm:chMax val="0"/>
          <dgm:bulletEnabled val="1"/>
        </dgm:presLayoutVars>
      </dgm:prSet>
      <dgm:spPr/>
    </dgm:pt>
    <dgm:pt modelId="{523E2511-3392-401D-BA0F-7AB730C7A340}" type="pres">
      <dgm:prSet presAssocID="{915BA5AC-B956-4746-9CEC-E1842E0BDF98}" presName="spacer" presStyleCnt="0"/>
      <dgm:spPr/>
    </dgm:pt>
    <dgm:pt modelId="{2EC62A17-BB8F-4D02-BF08-A66EBFC7DB84}" type="pres">
      <dgm:prSet presAssocID="{43D89F4E-11BE-418C-99DC-5753144AAADF}" presName="parentText" presStyleLbl="node1" presStyleIdx="6" presStyleCnt="8">
        <dgm:presLayoutVars>
          <dgm:chMax val="0"/>
          <dgm:bulletEnabled val="1"/>
        </dgm:presLayoutVars>
      </dgm:prSet>
      <dgm:spPr/>
    </dgm:pt>
    <dgm:pt modelId="{511641FB-D67A-4979-997D-65C92B71D011}" type="pres">
      <dgm:prSet presAssocID="{8F76F0AC-1388-4E6C-80F2-E504CE5C2D1E}" presName="spacer" presStyleCnt="0"/>
      <dgm:spPr/>
    </dgm:pt>
    <dgm:pt modelId="{25252B34-8AE9-4674-83D8-347911A80A43}" type="pres">
      <dgm:prSet presAssocID="{2443E264-9264-4D70-85C8-3EB572B0D5A6}" presName="parentText" presStyleLbl="node1" presStyleIdx="7" presStyleCnt="8">
        <dgm:presLayoutVars>
          <dgm:chMax val="0"/>
          <dgm:bulletEnabled val="1"/>
        </dgm:presLayoutVars>
      </dgm:prSet>
      <dgm:spPr/>
    </dgm:pt>
  </dgm:ptLst>
  <dgm:cxnLst>
    <dgm:cxn modelId="{CAE03C01-65CE-4CE7-AE2A-68715DCB0ECC}" srcId="{F339A822-D6E8-46FC-B8EB-2FD716E90D6E}" destId="{43D89F4E-11BE-418C-99DC-5753144AAADF}" srcOrd="6" destOrd="0" parTransId="{BD43FDAD-277C-448D-9685-1AEC46152261}" sibTransId="{8F76F0AC-1388-4E6C-80F2-E504CE5C2D1E}"/>
    <dgm:cxn modelId="{F71E6A17-4108-4C1F-9D1E-366DED2D3089}" srcId="{F339A822-D6E8-46FC-B8EB-2FD716E90D6E}" destId="{2443E264-9264-4D70-85C8-3EB572B0D5A6}" srcOrd="7" destOrd="0" parTransId="{455FFA55-A762-4D60-83B6-EF803D00091F}" sibTransId="{C49D38CC-92C8-44C5-8755-9A61359FCA94}"/>
    <dgm:cxn modelId="{2F0F9835-19E4-4CD7-991B-BB0DF8DA8E57}" type="presOf" srcId="{0F003C0E-0559-424C-A1E9-56B027CC831B}" destId="{754D92E2-B17E-47E5-801A-57C0A167E347}" srcOrd="0" destOrd="0" presId="urn:microsoft.com/office/officeart/2005/8/layout/vList2"/>
    <dgm:cxn modelId="{D073603B-C8B9-4E3F-9986-A5667344F778}" srcId="{F339A822-D6E8-46FC-B8EB-2FD716E90D6E}" destId="{FA4F80FB-FEA8-4564-8083-C50D3C8F1825}" srcOrd="4" destOrd="0" parTransId="{3D79F1DF-487F-4E38-BC45-13C5ABB15114}" sibTransId="{1C9B0BCC-5885-41C7-A0B1-898411C07790}"/>
    <dgm:cxn modelId="{D2C6423D-74C4-4289-B50E-E659B33F6EA5}" type="presOf" srcId="{FA4F80FB-FEA8-4564-8083-C50D3C8F1825}" destId="{B479FB16-55FA-4B9D-9DDD-4B292D763D58}" srcOrd="0" destOrd="0" presId="urn:microsoft.com/office/officeart/2005/8/layout/vList2"/>
    <dgm:cxn modelId="{132EA05C-1C8C-42C8-8833-AF9894E46ACA}" srcId="{F339A822-D6E8-46FC-B8EB-2FD716E90D6E}" destId="{0F003C0E-0559-424C-A1E9-56B027CC831B}" srcOrd="3" destOrd="0" parTransId="{1A391A26-B92A-490F-B39B-28655D365BA7}" sibTransId="{2CC482AC-DB9B-4F76-AB50-5EC2422D8786}"/>
    <dgm:cxn modelId="{13E7E343-9A55-4CC9-B983-E6D9C2723D67}" type="presOf" srcId="{C233A19E-AB18-45FC-B801-6E957AEFA8A7}" destId="{18453F41-AFE3-4396-B034-7033DB1296DA}" srcOrd="0" destOrd="0" presId="urn:microsoft.com/office/officeart/2005/8/layout/vList2"/>
    <dgm:cxn modelId="{6E9C834B-D6D0-4323-BA33-386517D973E5}" srcId="{F339A822-D6E8-46FC-B8EB-2FD716E90D6E}" destId="{68B8701C-C26E-4E4E-8DC7-105F4D783A98}" srcOrd="5" destOrd="0" parTransId="{6845567C-49D6-4CFD-88F8-FA26F9971531}" sibTransId="{915BA5AC-B956-4746-9CEC-E1842E0BDF98}"/>
    <dgm:cxn modelId="{1D55B86E-0D43-4363-813C-154B85EBC5F4}" type="presOf" srcId="{2443E264-9264-4D70-85C8-3EB572B0D5A6}" destId="{25252B34-8AE9-4674-83D8-347911A80A43}" srcOrd="0" destOrd="0" presId="urn:microsoft.com/office/officeart/2005/8/layout/vList2"/>
    <dgm:cxn modelId="{50EE2C7F-8067-44EE-A402-919699296E16}" srcId="{F339A822-D6E8-46FC-B8EB-2FD716E90D6E}" destId="{C233A19E-AB18-45FC-B801-6E957AEFA8A7}" srcOrd="0" destOrd="0" parTransId="{AE3BD896-5ADF-4B35-98B9-2FD3F9E18823}" sibTransId="{E9B9DCB4-2937-4CD0-BD6F-8B9CB11E2872}"/>
    <dgm:cxn modelId="{E6A2358F-18E7-40D8-9325-8DCF4B9775CE}" type="presOf" srcId="{F339A822-D6E8-46FC-B8EB-2FD716E90D6E}" destId="{3B0B0787-EBB7-469D-83B7-3B1DD141C474}" srcOrd="0" destOrd="0" presId="urn:microsoft.com/office/officeart/2005/8/layout/vList2"/>
    <dgm:cxn modelId="{3B52B1BE-F668-437A-A2B9-22CB6AD475E5}" type="presOf" srcId="{4BB01F68-5804-4A4E-B1CF-D7FF69A392CE}" destId="{DA68A795-1EDB-4830-8198-8C41385EE984}" srcOrd="0" destOrd="0" presId="urn:microsoft.com/office/officeart/2005/8/layout/vList2"/>
    <dgm:cxn modelId="{E4A2FAC4-5A25-4CD8-9C74-1CD6FBDF144A}" srcId="{F339A822-D6E8-46FC-B8EB-2FD716E90D6E}" destId="{4BB01F68-5804-4A4E-B1CF-D7FF69A392CE}" srcOrd="2" destOrd="0" parTransId="{7F7B8613-FD54-4188-A8DC-B6E190B63332}" sibTransId="{A3BF41C1-31B3-4FDD-B35E-17A5A03A83EB}"/>
    <dgm:cxn modelId="{71EC4AD0-0B36-4527-B58C-3DEC2712FB80}" type="presOf" srcId="{64DE9681-6074-4568-AD5D-F75828F5C1CE}" destId="{E986CBE7-8E5A-46DA-AD92-4BA375C30BD2}" srcOrd="0" destOrd="0" presId="urn:microsoft.com/office/officeart/2005/8/layout/vList2"/>
    <dgm:cxn modelId="{B2152CD1-A10E-4CE6-B766-E9B7353308F8}" type="presOf" srcId="{43D89F4E-11BE-418C-99DC-5753144AAADF}" destId="{2EC62A17-BB8F-4D02-BF08-A66EBFC7DB84}" srcOrd="0" destOrd="0" presId="urn:microsoft.com/office/officeart/2005/8/layout/vList2"/>
    <dgm:cxn modelId="{25CE39D7-68B3-4517-BBF3-1EB7CDECDC0B}" srcId="{F339A822-D6E8-46FC-B8EB-2FD716E90D6E}" destId="{64DE9681-6074-4568-AD5D-F75828F5C1CE}" srcOrd="1" destOrd="0" parTransId="{66F04744-6037-41E2-AF58-B0EDEF590EF3}" sibTransId="{5C62C13E-598D-4F6D-8150-BADC1B6FB7CE}"/>
    <dgm:cxn modelId="{AFCAF0E6-378E-4B00-89A3-C29D235D1C65}" type="presOf" srcId="{68B8701C-C26E-4E4E-8DC7-105F4D783A98}" destId="{E3401197-CC5B-4B23-B2A1-A231AB26C798}" srcOrd="0" destOrd="0" presId="urn:microsoft.com/office/officeart/2005/8/layout/vList2"/>
    <dgm:cxn modelId="{8BA9255D-1187-429A-BF5C-153672A55F94}" type="presParOf" srcId="{3B0B0787-EBB7-469D-83B7-3B1DD141C474}" destId="{18453F41-AFE3-4396-B034-7033DB1296DA}" srcOrd="0" destOrd="0" presId="urn:microsoft.com/office/officeart/2005/8/layout/vList2"/>
    <dgm:cxn modelId="{62DD54F9-7F1F-455B-AD04-E4B70C7C5B54}" type="presParOf" srcId="{3B0B0787-EBB7-469D-83B7-3B1DD141C474}" destId="{F1AB3FE0-2055-406E-8FC9-DDC75D91EF89}" srcOrd="1" destOrd="0" presId="urn:microsoft.com/office/officeart/2005/8/layout/vList2"/>
    <dgm:cxn modelId="{60D8B988-534C-4233-8033-B72BC3F65F16}" type="presParOf" srcId="{3B0B0787-EBB7-469D-83B7-3B1DD141C474}" destId="{E986CBE7-8E5A-46DA-AD92-4BA375C30BD2}" srcOrd="2" destOrd="0" presId="urn:microsoft.com/office/officeart/2005/8/layout/vList2"/>
    <dgm:cxn modelId="{996F25C2-61E2-4629-B476-CF455797269E}" type="presParOf" srcId="{3B0B0787-EBB7-469D-83B7-3B1DD141C474}" destId="{1B9BA0D3-F3BD-4F7A-BFC6-99B881A973D5}" srcOrd="3" destOrd="0" presId="urn:microsoft.com/office/officeart/2005/8/layout/vList2"/>
    <dgm:cxn modelId="{CBEE54AF-B53B-41B5-97E4-75B6787B1600}" type="presParOf" srcId="{3B0B0787-EBB7-469D-83B7-3B1DD141C474}" destId="{DA68A795-1EDB-4830-8198-8C41385EE984}" srcOrd="4" destOrd="0" presId="urn:microsoft.com/office/officeart/2005/8/layout/vList2"/>
    <dgm:cxn modelId="{D102FEEC-6FE8-46E6-B1EC-783D0A1C3DF3}" type="presParOf" srcId="{3B0B0787-EBB7-469D-83B7-3B1DD141C474}" destId="{E34590CD-189A-46D9-A181-409AA6D3861E}" srcOrd="5" destOrd="0" presId="urn:microsoft.com/office/officeart/2005/8/layout/vList2"/>
    <dgm:cxn modelId="{142F5849-AAEC-4E1C-BB0A-C23F90B34414}" type="presParOf" srcId="{3B0B0787-EBB7-469D-83B7-3B1DD141C474}" destId="{754D92E2-B17E-47E5-801A-57C0A167E347}" srcOrd="6" destOrd="0" presId="urn:microsoft.com/office/officeart/2005/8/layout/vList2"/>
    <dgm:cxn modelId="{CE0A7EBA-E4A7-462C-9B73-996DFA4E7EBD}" type="presParOf" srcId="{3B0B0787-EBB7-469D-83B7-3B1DD141C474}" destId="{8AA91387-D818-436F-97CD-2FD3A882C947}" srcOrd="7" destOrd="0" presId="urn:microsoft.com/office/officeart/2005/8/layout/vList2"/>
    <dgm:cxn modelId="{9218DCDF-05A9-4408-85BA-977A90282E08}" type="presParOf" srcId="{3B0B0787-EBB7-469D-83B7-3B1DD141C474}" destId="{B479FB16-55FA-4B9D-9DDD-4B292D763D58}" srcOrd="8" destOrd="0" presId="urn:microsoft.com/office/officeart/2005/8/layout/vList2"/>
    <dgm:cxn modelId="{11F5C709-33B5-44F3-9EF2-346F3CDEFBCB}" type="presParOf" srcId="{3B0B0787-EBB7-469D-83B7-3B1DD141C474}" destId="{CE66B090-AB8D-4C50-B9BA-D184FB43C99A}" srcOrd="9" destOrd="0" presId="urn:microsoft.com/office/officeart/2005/8/layout/vList2"/>
    <dgm:cxn modelId="{7110777F-50C1-4163-A40D-B7D11F5C56D0}" type="presParOf" srcId="{3B0B0787-EBB7-469D-83B7-3B1DD141C474}" destId="{E3401197-CC5B-4B23-B2A1-A231AB26C798}" srcOrd="10" destOrd="0" presId="urn:microsoft.com/office/officeart/2005/8/layout/vList2"/>
    <dgm:cxn modelId="{B68847E3-A50F-4FFB-B653-3EF15E224588}" type="presParOf" srcId="{3B0B0787-EBB7-469D-83B7-3B1DD141C474}" destId="{523E2511-3392-401D-BA0F-7AB730C7A340}" srcOrd="11" destOrd="0" presId="urn:microsoft.com/office/officeart/2005/8/layout/vList2"/>
    <dgm:cxn modelId="{79D3135A-200B-4AA3-A9BB-89C8D0E9BC5A}" type="presParOf" srcId="{3B0B0787-EBB7-469D-83B7-3B1DD141C474}" destId="{2EC62A17-BB8F-4D02-BF08-A66EBFC7DB84}" srcOrd="12" destOrd="0" presId="urn:microsoft.com/office/officeart/2005/8/layout/vList2"/>
    <dgm:cxn modelId="{EDE9658C-88D6-432C-9CD9-BDA3B02DD67F}" type="presParOf" srcId="{3B0B0787-EBB7-469D-83B7-3B1DD141C474}" destId="{511641FB-D67A-4979-997D-65C92B71D011}" srcOrd="13" destOrd="0" presId="urn:microsoft.com/office/officeart/2005/8/layout/vList2"/>
    <dgm:cxn modelId="{69004AEC-8E34-4C3B-B2C5-D38F674692CE}" type="presParOf" srcId="{3B0B0787-EBB7-469D-83B7-3B1DD141C474}" destId="{25252B34-8AE9-4674-83D8-347911A80A43}"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4A16E-8DAD-4C77-BCAD-F7035E41AA9A}">
      <dsp:nvSpPr>
        <dsp:cNvPr id="0" name=""/>
        <dsp:cNvSpPr/>
      </dsp:nvSpPr>
      <dsp:spPr>
        <a:xfrm>
          <a:off x="3594" y="230269"/>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Introduction</a:t>
          </a:r>
        </a:p>
      </dsp:txBody>
      <dsp:txXfrm>
        <a:off x="3594" y="230269"/>
        <a:ext cx="1946002" cy="1167601"/>
      </dsp:txXfrm>
    </dsp:sp>
    <dsp:sp modelId="{B2FF48F9-F53C-4217-A601-A65EFD871CA5}">
      <dsp:nvSpPr>
        <dsp:cNvPr id="0" name=""/>
        <dsp:cNvSpPr/>
      </dsp:nvSpPr>
      <dsp:spPr>
        <a:xfrm>
          <a:off x="2144196" y="230269"/>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Problem Statement</a:t>
          </a:r>
        </a:p>
      </dsp:txBody>
      <dsp:txXfrm>
        <a:off x="2144196" y="230269"/>
        <a:ext cx="1946002" cy="1167601"/>
      </dsp:txXfrm>
    </dsp:sp>
    <dsp:sp modelId="{43CA11A6-9B6F-4B35-A073-E36FFAA5BFD5}">
      <dsp:nvSpPr>
        <dsp:cNvPr id="0" name=""/>
        <dsp:cNvSpPr/>
      </dsp:nvSpPr>
      <dsp:spPr>
        <a:xfrm>
          <a:off x="4284798" y="230269"/>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Problem Understanding</a:t>
          </a:r>
        </a:p>
      </dsp:txBody>
      <dsp:txXfrm>
        <a:off x="4284798" y="230269"/>
        <a:ext cx="1946002" cy="1167601"/>
      </dsp:txXfrm>
    </dsp:sp>
    <dsp:sp modelId="{6479E0CE-65C4-475C-B082-2148D09EEA2D}">
      <dsp:nvSpPr>
        <dsp:cNvPr id="0" name=""/>
        <dsp:cNvSpPr/>
      </dsp:nvSpPr>
      <dsp:spPr>
        <a:xfrm>
          <a:off x="6425401" y="230269"/>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What is Micro Credit Loan?</a:t>
          </a:r>
        </a:p>
      </dsp:txBody>
      <dsp:txXfrm>
        <a:off x="6425401" y="230269"/>
        <a:ext cx="1946002" cy="1167601"/>
      </dsp:txXfrm>
    </dsp:sp>
    <dsp:sp modelId="{662A6F53-FA2C-4886-8C90-A939D827B7B5}">
      <dsp:nvSpPr>
        <dsp:cNvPr id="0" name=""/>
        <dsp:cNvSpPr/>
      </dsp:nvSpPr>
      <dsp:spPr>
        <a:xfrm>
          <a:off x="8566003" y="230269"/>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Benefits of Microfinance Institutions and Microcredit Loan</a:t>
          </a:r>
        </a:p>
      </dsp:txBody>
      <dsp:txXfrm>
        <a:off x="8566003" y="230269"/>
        <a:ext cx="1946002" cy="1167601"/>
      </dsp:txXfrm>
    </dsp:sp>
    <dsp:sp modelId="{3E9618A7-DD3A-4745-B772-99E377773B57}">
      <dsp:nvSpPr>
        <dsp:cNvPr id="0" name=""/>
        <dsp:cNvSpPr/>
      </dsp:nvSpPr>
      <dsp:spPr>
        <a:xfrm>
          <a:off x="3594" y="1592471"/>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Data Analysis &amp; Model Building Flowchart</a:t>
          </a:r>
        </a:p>
      </dsp:txBody>
      <dsp:txXfrm>
        <a:off x="3594" y="1592471"/>
        <a:ext cx="1946002" cy="1167601"/>
      </dsp:txXfrm>
    </dsp:sp>
    <dsp:sp modelId="{042AE114-5C7F-4250-9E9D-68306CE5134C}">
      <dsp:nvSpPr>
        <dsp:cNvPr id="0" name=""/>
        <dsp:cNvSpPr/>
      </dsp:nvSpPr>
      <dsp:spPr>
        <a:xfrm>
          <a:off x="2144196" y="1592471"/>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Exploratory Data Analysis Steps</a:t>
          </a:r>
        </a:p>
      </dsp:txBody>
      <dsp:txXfrm>
        <a:off x="2144196" y="1592471"/>
        <a:ext cx="1946002" cy="1167601"/>
      </dsp:txXfrm>
    </dsp:sp>
    <dsp:sp modelId="{82187AA4-13E7-41EA-AFDB-D6F945D85140}">
      <dsp:nvSpPr>
        <dsp:cNvPr id="0" name=""/>
        <dsp:cNvSpPr/>
      </dsp:nvSpPr>
      <dsp:spPr>
        <a:xfrm>
          <a:off x="4284798" y="1592471"/>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Visualizations</a:t>
          </a:r>
        </a:p>
      </dsp:txBody>
      <dsp:txXfrm>
        <a:off x="4284798" y="1592471"/>
        <a:ext cx="1946002" cy="1167601"/>
      </dsp:txXfrm>
    </dsp:sp>
    <dsp:sp modelId="{B010DA40-2DD0-4F6A-BEDD-BC73D500BFDA}">
      <dsp:nvSpPr>
        <dsp:cNvPr id="0" name=""/>
        <dsp:cNvSpPr/>
      </dsp:nvSpPr>
      <dsp:spPr>
        <a:xfrm>
          <a:off x="6425401" y="1592471"/>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Data Analysis Steps Done</a:t>
          </a:r>
        </a:p>
      </dsp:txBody>
      <dsp:txXfrm>
        <a:off x="6425401" y="1592471"/>
        <a:ext cx="1946002" cy="1167601"/>
      </dsp:txXfrm>
    </dsp:sp>
    <dsp:sp modelId="{3B6E18D4-ABCA-4CB7-B951-3A1374C9727D}">
      <dsp:nvSpPr>
        <dsp:cNvPr id="0" name=""/>
        <dsp:cNvSpPr/>
      </dsp:nvSpPr>
      <dsp:spPr>
        <a:xfrm>
          <a:off x="8566003" y="1592471"/>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Assumptions</a:t>
          </a:r>
        </a:p>
      </dsp:txBody>
      <dsp:txXfrm>
        <a:off x="8566003" y="1592471"/>
        <a:ext cx="1946002" cy="1167601"/>
      </dsp:txXfrm>
    </dsp:sp>
    <dsp:sp modelId="{725F0395-E52E-47C7-B0B6-E73953E29CB4}">
      <dsp:nvSpPr>
        <dsp:cNvPr id="0" name=""/>
        <dsp:cNvSpPr/>
      </dsp:nvSpPr>
      <dsp:spPr>
        <a:xfrm>
          <a:off x="3594" y="2954672"/>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Model Building</a:t>
          </a:r>
        </a:p>
      </dsp:txBody>
      <dsp:txXfrm>
        <a:off x="3594" y="2954672"/>
        <a:ext cx="1946002" cy="1167601"/>
      </dsp:txXfrm>
    </dsp:sp>
    <dsp:sp modelId="{42295885-6629-47E0-B7DA-00E7EDB39546}">
      <dsp:nvSpPr>
        <dsp:cNvPr id="0" name=""/>
        <dsp:cNvSpPr/>
      </dsp:nvSpPr>
      <dsp:spPr>
        <a:xfrm>
          <a:off x="2144196" y="2954672"/>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Hyper Parameter Tuning &amp; Creating Final Model</a:t>
          </a:r>
        </a:p>
      </dsp:txBody>
      <dsp:txXfrm>
        <a:off x="2144196" y="2954672"/>
        <a:ext cx="1946002" cy="1167601"/>
      </dsp:txXfrm>
    </dsp:sp>
    <dsp:sp modelId="{45CB4564-9648-48D9-8E41-D6C88900AC5E}">
      <dsp:nvSpPr>
        <dsp:cNvPr id="0" name=""/>
        <dsp:cNvSpPr/>
      </dsp:nvSpPr>
      <dsp:spPr>
        <a:xfrm>
          <a:off x="4284798" y="2954672"/>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ROC AUC Curve</a:t>
          </a:r>
        </a:p>
      </dsp:txBody>
      <dsp:txXfrm>
        <a:off x="4284798" y="2954672"/>
        <a:ext cx="1946002" cy="1167601"/>
      </dsp:txXfrm>
    </dsp:sp>
    <dsp:sp modelId="{4136D12B-F2D2-4B1D-9D91-E378350BB351}">
      <dsp:nvSpPr>
        <dsp:cNvPr id="0" name=""/>
        <dsp:cNvSpPr/>
      </dsp:nvSpPr>
      <dsp:spPr>
        <a:xfrm>
          <a:off x="6425401" y="2954672"/>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Saving  the model and prediction results</a:t>
          </a:r>
        </a:p>
      </dsp:txBody>
      <dsp:txXfrm>
        <a:off x="6425401" y="2954672"/>
        <a:ext cx="1946002" cy="1167601"/>
      </dsp:txXfrm>
    </dsp:sp>
    <dsp:sp modelId="{8D0CFF9F-784F-4AE8-82A3-6948BB6BEEDD}">
      <dsp:nvSpPr>
        <dsp:cNvPr id="0" name=""/>
        <dsp:cNvSpPr/>
      </dsp:nvSpPr>
      <dsp:spPr>
        <a:xfrm>
          <a:off x="8566003" y="2954672"/>
          <a:ext cx="1946002" cy="11676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Conclusion</a:t>
          </a:r>
        </a:p>
      </dsp:txBody>
      <dsp:txXfrm>
        <a:off x="8566003" y="2954672"/>
        <a:ext cx="1946002" cy="11676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0E64C-5C92-4836-AB01-89A536925C25}">
      <dsp:nvSpPr>
        <dsp:cNvPr id="0" name=""/>
        <dsp:cNvSpPr/>
      </dsp:nvSpPr>
      <dsp:spPr>
        <a:xfrm>
          <a:off x="0" y="30575"/>
          <a:ext cx="6263640" cy="178571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Credit defaulter  risk is one of the most important risks to be managed by a financial institution . Without loan repayment there is no profit, hence the problem of credit defaulter risk management is relevant to all financial institutions involved in lending  to individuals and legal entries. This is even more true with microcredit organizations who have only one product loans.</a:t>
          </a:r>
        </a:p>
      </dsp:txBody>
      <dsp:txXfrm>
        <a:off x="87171" y="117746"/>
        <a:ext cx="6089298" cy="1611370"/>
      </dsp:txXfrm>
    </dsp:sp>
    <dsp:sp modelId="{231BA304-ECBA-4F37-AA1F-ECAD2991C0C0}">
      <dsp:nvSpPr>
        <dsp:cNvPr id="0" name=""/>
        <dsp:cNvSpPr/>
      </dsp:nvSpPr>
      <dsp:spPr>
        <a:xfrm>
          <a:off x="0" y="1859487"/>
          <a:ext cx="6263640" cy="1785712"/>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a:t>
          </a:r>
        </a:p>
      </dsp:txBody>
      <dsp:txXfrm>
        <a:off x="87171" y="1946658"/>
        <a:ext cx="6089298" cy="1611370"/>
      </dsp:txXfrm>
    </dsp:sp>
    <dsp:sp modelId="{205372A1-DBE4-4492-97D2-4DC4C52C519A}">
      <dsp:nvSpPr>
        <dsp:cNvPr id="0" name=""/>
        <dsp:cNvSpPr/>
      </dsp:nvSpPr>
      <dsp:spPr>
        <a:xfrm>
          <a:off x="0" y="3688400"/>
          <a:ext cx="6263640" cy="178571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Many microfinance institutions (MFI) ,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low-income families and are very useful in such areas, the implementation of MFS has been uneven with both significant challenges and successes.</a:t>
          </a:r>
        </a:p>
      </dsp:txBody>
      <dsp:txXfrm>
        <a:off x="87171" y="3775571"/>
        <a:ext cx="6089298" cy="16113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2F0254-EE2E-404F-90C1-6252F37794FA}">
      <dsp:nvSpPr>
        <dsp:cNvPr id="0" name=""/>
        <dsp:cNvSpPr/>
      </dsp:nvSpPr>
      <dsp:spPr>
        <a:xfrm>
          <a:off x="0" y="325584"/>
          <a:ext cx="6263640" cy="24008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 client in Indonesian telecom Industry is collaborating with an Microfinance Institution (MFI) to provide micro  credit  on mobile balances to be paid back in 5 days . The Consumer is believed to be defaulter if he deviates from the path of paying back the loaned amount within the time duration of 5 days. In order to improve the selection of customers for the credit, the client want some predictions that could help them in further investment and improvement in selection of customers.</a:t>
          </a:r>
        </a:p>
      </dsp:txBody>
      <dsp:txXfrm>
        <a:off x="117199" y="442783"/>
        <a:ext cx="6029242" cy="2166441"/>
      </dsp:txXfrm>
    </dsp:sp>
    <dsp:sp modelId="{524BA99B-44A0-472F-ACF9-42D785AE5BCF}">
      <dsp:nvSpPr>
        <dsp:cNvPr id="0" name=""/>
        <dsp:cNvSpPr/>
      </dsp:nvSpPr>
      <dsp:spPr>
        <a:xfrm>
          <a:off x="0" y="2778263"/>
          <a:ext cx="6263640" cy="240083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 this project we need to build a model which can be used to predict in terms of a probability for each loan transaction, whether  the customer  will be paying back the loaned amount within 5 days of insurance of loan. In this case, Label ‘1’ indicates that the loan has been paid i.e., “non-defaulter”, while, Label ‘0’  indicates that the loan has not been paid i.e.  “defaulter”.      </a:t>
          </a:r>
        </a:p>
      </dsp:txBody>
      <dsp:txXfrm>
        <a:off x="117199" y="2895462"/>
        <a:ext cx="6029242" cy="21664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17C9AA-9DF2-4917-A448-24600610D6FC}">
      <dsp:nvSpPr>
        <dsp:cNvPr id="0" name=""/>
        <dsp:cNvSpPr/>
      </dsp:nvSpPr>
      <dsp:spPr>
        <a:xfrm rot="5400000">
          <a:off x="3348481" y="97678"/>
          <a:ext cx="1492141" cy="1298163"/>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Micro credit is a common form of microfinance that involves  an  extremely  small loan given  to an  individual  to help  them  become self-employed  or grow a  small  business.  These  borrowers  tend to be low income individuals,  especially from  less  developed  countries (LDCs). Microcredit  is also  known  as  “microlending “ or  “microloan” </a:t>
          </a:r>
        </a:p>
      </dsp:txBody>
      <dsp:txXfrm rot="-5400000">
        <a:off x="3647767" y="233214"/>
        <a:ext cx="893569" cy="1027091"/>
      </dsp:txXfrm>
    </dsp:sp>
    <dsp:sp modelId="{7FE08214-686B-4E9C-8C1F-C670586BE3CF}">
      <dsp:nvSpPr>
        <dsp:cNvPr id="0" name=""/>
        <dsp:cNvSpPr/>
      </dsp:nvSpPr>
      <dsp:spPr>
        <a:xfrm>
          <a:off x="4783026" y="299118"/>
          <a:ext cx="1665230" cy="895284"/>
        </a:xfrm>
        <a:prstGeom prst="rect">
          <a:avLst/>
        </a:prstGeom>
        <a:noFill/>
        <a:ln>
          <a:noFill/>
        </a:ln>
        <a:effectLst/>
      </dsp:spPr>
      <dsp:style>
        <a:lnRef idx="0">
          <a:scrgbClr r="0" g="0" b="0"/>
        </a:lnRef>
        <a:fillRef idx="0">
          <a:scrgbClr r="0" g="0" b="0"/>
        </a:fillRef>
        <a:effectRef idx="0">
          <a:scrgbClr r="0" g="0" b="0"/>
        </a:effectRef>
        <a:fontRef idx="minor"/>
      </dsp:style>
    </dsp:sp>
    <dsp:sp modelId="{954F1245-E963-4CC9-9B0C-B329A6DC5CCF}">
      <dsp:nvSpPr>
        <dsp:cNvPr id="0" name=""/>
        <dsp:cNvSpPr/>
      </dsp:nvSpPr>
      <dsp:spPr>
        <a:xfrm rot="5400000">
          <a:off x="1946465" y="97678"/>
          <a:ext cx="1492141" cy="1298163"/>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245751" y="233214"/>
        <a:ext cx="893569" cy="1027091"/>
      </dsp:txXfrm>
    </dsp:sp>
    <dsp:sp modelId="{66E7C76C-92CF-40F8-B50B-49438BC93D28}">
      <dsp:nvSpPr>
        <dsp:cNvPr id="0" name=""/>
        <dsp:cNvSpPr/>
      </dsp:nvSpPr>
      <dsp:spPr>
        <a:xfrm rot="5400000">
          <a:off x="2644787" y="1364208"/>
          <a:ext cx="1492141" cy="1298163"/>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It  aims to support  and kickstart  entrepreneurs  who are unable  to obtain  the  financial  backing  needed  to  start  a  small  business  or  capitalize  on  an idea.</a:t>
          </a:r>
        </a:p>
      </dsp:txBody>
      <dsp:txXfrm rot="-5400000">
        <a:off x="2944073" y="1499744"/>
        <a:ext cx="893569" cy="1027091"/>
      </dsp:txXfrm>
    </dsp:sp>
    <dsp:sp modelId="{D2DFF1C8-D674-4351-BF68-5D0D737D9763}">
      <dsp:nvSpPr>
        <dsp:cNvPr id="0" name=""/>
        <dsp:cNvSpPr/>
      </dsp:nvSpPr>
      <dsp:spPr>
        <a:xfrm>
          <a:off x="1076546" y="1565647"/>
          <a:ext cx="1611512" cy="895284"/>
        </a:xfrm>
        <a:prstGeom prst="rect">
          <a:avLst/>
        </a:prstGeom>
        <a:noFill/>
        <a:ln>
          <a:noFill/>
        </a:ln>
        <a:effectLst/>
      </dsp:spPr>
      <dsp:style>
        <a:lnRef idx="0">
          <a:scrgbClr r="0" g="0" b="0"/>
        </a:lnRef>
        <a:fillRef idx="0">
          <a:scrgbClr r="0" g="0" b="0"/>
        </a:fillRef>
        <a:effectRef idx="0">
          <a:scrgbClr r="0" g="0" b="0"/>
        </a:effectRef>
        <a:fontRef idx="minor"/>
      </dsp:style>
    </dsp:sp>
    <dsp:sp modelId="{B1F2B44E-79DA-4905-A505-159B41B5B40E}">
      <dsp:nvSpPr>
        <dsp:cNvPr id="0" name=""/>
        <dsp:cNvSpPr/>
      </dsp:nvSpPr>
      <dsp:spPr>
        <a:xfrm rot="5400000">
          <a:off x="4046803" y="1364208"/>
          <a:ext cx="1492141" cy="1298163"/>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346089" y="1499744"/>
        <a:ext cx="893569" cy="10270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F4C6A-EF12-4BD9-B4F1-0BC744033440}">
      <dsp:nvSpPr>
        <dsp:cNvPr id="0" name=""/>
        <dsp:cNvSpPr/>
      </dsp:nvSpPr>
      <dsp:spPr>
        <a:xfrm>
          <a:off x="7854026" y="137868"/>
          <a:ext cx="4094993" cy="4459575"/>
        </a:xfrm>
        <a:prstGeom prst="blockArc">
          <a:avLst>
            <a:gd name="adj1" fmla="val 12157475"/>
            <a:gd name="adj2" fmla="val 16089277"/>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31B76A-8596-4EAD-9798-9DEDA65AEA2D}">
      <dsp:nvSpPr>
        <dsp:cNvPr id="0" name=""/>
        <dsp:cNvSpPr/>
      </dsp:nvSpPr>
      <dsp:spPr>
        <a:xfrm>
          <a:off x="7858894" y="-1185067"/>
          <a:ext cx="4081213" cy="4162249"/>
        </a:xfrm>
        <a:prstGeom prst="blockArc">
          <a:avLst>
            <a:gd name="adj1" fmla="val 5369296"/>
            <a:gd name="adj2" fmla="val 943308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4F6A5C-67ED-4D6C-8D9B-D7034616F51D}">
      <dsp:nvSpPr>
        <dsp:cNvPr id="0" name=""/>
        <dsp:cNvSpPr/>
      </dsp:nvSpPr>
      <dsp:spPr>
        <a:xfrm>
          <a:off x="7643259" y="-1258598"/>
          <a:ext cx="4222479" cy="4322954"/>
        </a:xfrm>
        <a:prstGeom prst="blockArc">
          <a:avLst>
            <a:gd name="adj1" fmla="val 1449478"/>
            <a:gd name="adj2" fmla="val 5107469"/>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1E5D8AC-8034-48D7-BD97-988D07AEB0D3}">
      <dsp:nvSpPr>
        <dsp:cNvPr id="0" name=""/>
        <dsp:cNvSpPr/>
      </dsp:nvSpPr>
      <dsp:spPr>
        <a:xfrm>
          <a:off x="7461254" y="148558"/>
          <a:ext cx="4504387" cy="4431743"/>
        </a:xfrm>
        <a:prstGeom prst="blockArc">
          <a:avLst>
            <a:gd name="adj1" fmla="val 16428610"/>
            <a:gd name="adj2" fmla="val 20343587"/>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9E88E1-C4F8-43A6-A405-65AA7B26B41C}">
      <dsp:nvSpPr>
        <dsp:cNvPr id="0" name=""/>
        <dsp:cNvSpPr/>
      </dsp:nvSpPr>
      <dsp:spPr>
        <a:xfrm>
          <a:off x="9479478" y="1136314"/>
          <a:ext cx="867531" cy="10130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Benefits of  Microfinance</a:t>
          </a:r>
        </a:p>
      </dsp:txBody>
      <dsp:txXfrm>
        <a:off x="9606525" y="1284671"/>
        <a:ext cx="613437" cy="716334"/>
      </dsp:txXfrm>
    </dsp:sp>
    <dsp:sp modelId="{666E7EEB-491C-4C01-A47A-D3FDA3A83CE2}">
      <dsp:nvSpPr>
        <dsp:cNvPr id="0" name=""/>
        <dsp:cNvSpPr/>
      </dsp:nvSpPr>
      <dsp:spPr>
        <a:xfrm>
          <a:off x="9384218" y="0"/>
          <a:ext cx="911826" cy="9244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No collateral required</a:t>
          </a:r>
        </a:p>
      </dsp:txBody>
      <dsp:txXfrm>
        <a:off x="9517752" y="135382"/>
        <a:ext cx="644758" cy="653685"/>
      </dsp:txXfrm>
    </dsp:sp>
    <dsp:sp modelId="{528461D3-C24F-4E9B-B498-4A3E6F688B45}">
      <dsp:nvSpPr>
        <dsp:cNvPr id="0" name=""/>
        <dsp:cNvSpPr/>
      </dsp:nvSpPr>
      <dsp:spPr>
        <a:xfrm>
          <a:off x="10999325" y="1246857"/>
          <a:ext cx="989261" cy="87246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Generates employment</a:t>
          </a:r>
        </a:p>
      </dsp:txBody>
      <dsp:txXfrm>
        <a:off x="11144199" y="1374626"/>
        <a:ext cx="699513" cy="616923"/>
      </dsp:txXfrm>
    </dsp:sp>
    <dsp:sp modelId="{FA38EFFD-70D0-403B-A7A6-277066444265}">
      <dsp:nvSpPr>
        <dsp:cNvPr id="0" name=""/>
        <dsp:cNvSpPr/>
      </dsp:nvSpPr>
      <dsp:spPr>
        <a:xfrm>
          <a:off x="9405229" y="2372972"/>
          <a:ext cx="1022599" cy="8588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Facilitates rural employment</a:t>
          </a:r>
        </a:p>
      </dsp:txBody>
      <dsp:txXfrm>
        <a:off x="9554985" y="2498749"/>
        <a:ext cx="723087" cy="607302"/>
      </dsp:txXfrm>
    </dsp:sp>
    <dsp:sp modelId="{EBAF3C47-5634-4649-9F31-90B65311C859}">
      <dsp:nvSpPr>
        <dsp:cNvPr id="0" name=""/>
        <dsp:cNvSpPr/>
      </dsp:nvSpPr>
      <dsp:spPr>
        <a:xfrm>
          <a:off x="7661401" y="1149224"/>
          <a:ext cx="960819" cy="9700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Opportunity to earn income</a:t>
          </a:r>
        </a:p>
      </dsp:txBody>
      <dsp:txXfrm>
        <a:off x="7802110" y="1291291"/>
        <a:ext cx="679401" cy="6859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DF48E7-8FAA-4D0F-902F-FCA5F9552539}">
      <dsp:nvSpPr>
        <dsp:cNvPr id="0" name=""/>
        <dsp:cNvSpPr/>
      </dsp:nvSpPr>
      <dsp:spPr>
        <a:xfrm>
          <a:off x="0" y="115174"/>
          <a:ext cx="5714997" cy="13852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The users who failed to pay back the loan within 5 days have less amount of recharge in their main account over last 30 days which is around 2000-2400 (in Indonesian Rupiah). And the users who paid back their loan within 5 days, they are recharging their main account more than 8000 (in Indonesian Rupiah) in last 30 days.</a:t>
          </a:r>
        </a:p>
      </dsp:txBody>
      <dsp:txXfrm>
        <a:off x="67624" y="182798"/>
        <a:ext cx="5579749" cy="1250031"/>
      </dsp:txXfrm>
    </dsp:sp>
    <dsp:sp modelId="{06C7AA4E-562A-411F-957B-DC51F1374E38}">
      <dsp:nvSpPr>
        <dsp:cNvPr id="0" name=""/>
        <dsp:cNvSpPr/>
      </dsp:nvSpPr>
      <dsp:spPr>
        <a:xfrm>
          <a:off x="0" y="1546534"/>
          <a:ext cx="5714997" cy="13852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The users who have paid their loan amount within 5 days have the total amount of recharge in their main account around 13700 (in Indonesian Rupiah) in last 90 days while the defaulters have their total amount of recharge around 3200(in Indonesian Rupiah) over last 90 days</a:t>
          </a:r>
        </a:p>
      </dsp:txBody>
      <dsp:txXfrm>
        <a:off x="67624" y="1614158"/>
        <a:ext cx="5579749" cy="12500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453F41-AFE3-4396-B034-7033DB1296DA}">
      <dsp:nvSpPr>
        <dsp:cNvPr id="0" name=""/>
        <dsp:cNvSpPr/>
      </dsp:nvSpPr>
      <dsp:spPr>
        <a:xfrm>
          <a:off x="0" y="358159"/>
          <a:ext cx="6666833" cy="5569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 have done feature engineering steps like feature extraction and feature selection to improve data normality and linearity.</a:t>
          </a:r>
        </a:p>
      </dsp:txBody>
      <dsp:txXfrm>
        <a:off x="27187" y="385346"/>
        <a:ext cx="6612459" cy="502546"/>
      </dsp:txXfrm>
    </dsp:sp>
    <dsp:sp modelId="{E986CBE7-8E5A-46DA-AD92-4BA375C30BD2}">
      <dsp:nvSpPr>
        <dsp:cNvPr id="0" name=""/>
        <dsp:cNvSpPr/>
      </dsp:nvSpPr>
      <dsp:spPr>
        <a:xfrm>
          <a:off x="0" y="955399"/>
          <a:ext cx="6666833" cy="556920"/>
        </a:xfrm>
        <a:prstGeom prst="roundRect">
          <a:avLst/>
        </a:prstGeom>
        <a:gradFill rotWithShape="0">
          <a:gsLst>
            <a:gs pos="0">
              <a:schemeClr val="accent2">
                <a:hueOff val="-207909"/>
                <a:satOff val="-11990"/>
                <a:lumOff val="1233"/>
                <a:alphaOff val="0"/>
                <a:satMod val="103000"/>
                <a:lumMod val="102000"/>
                <a:tint val="94000"/>
              </a:schemeClr>
            </a:gs>
            <a:gs pos="50000">
              <a:schemeClr val="accent2">
                <a:hueOff val="-207909"/>
                <a:satOff val="-11990"/>
                <a:lumOff val="1233"/>
                <a:alphaOff val="0"/>
                <a:satMod val="110000"/>
                <a:lumMod val="100000"/>
                <a:shade val="100000"/>
              </a:schemeClr>
            </a:gs>
            <a:gs pos="100000">
              <a:schemeClr val="accent2">
                <a:hueOff val="-207909"/>
                <a:satOff val="-11990"/>
                <a:lumOff val="123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Identified outliers using boxplots and removed outliers using percentile method.</a:t>
          </a:r>
        </a:p>
      </dsp:txBody>
      <dsp:txXfrm>
        <a:off x="27187" y="982586"/>
        <a:ext cx="6612459" cy="502546"/>
      </dsp:txXfrm>
    </dsp:sp>
    <dsp:sp modelId="{DA68A795-1EDB-4830-8198-8C41385EE984}">
      <dsp:nvSpPr>
        <dsp:cNvPr id="0" name=""/>
        <dsp:cNvSpPr/>
      </dsp:nvSpPr>
      <dsp:spPr>
        <a:xfrm>
          <a:off x="0" y="1552639"/>
          <a:ext cx="6666833" cy="556920"/>
        </a:xfrm>
        <a:prstGeom prst="roundRect">
          <a:avLst/>
        </a:prstGeom>
        <a:gradFill rotWithShape="0">
          <a:gsLst>
            <a:gs pos="0">
              <a:schemeClr val="accent2">
                <a:hueOff val="-415818"/>
                <a:satOff val="-23979"/>
                <a:lumOff val="2465"/>
                <a:alphaOff val="0"/>
                <a:satMod val="103000"/>
                <a:lumMod val="102000"/>
                <a:tint val="94000"/>
              </a:schemeClr>
            </a:gs>
            <a:gs pos="50000">
              <a:schemeClr val="accent2">
                <a:hueOff val="-415818"/>
                <a:satOff val="-23979"/>
                <a:lumOff val="2465"/>
                <a:alphaOff val="0"/>
                <a:satMod val="110000"/>
                <a:lumMod val="100000"/>
                <a:shade val="100000"/>
              </a:schemeClr>
            </a:gs>
            <a:gs pos="100000">
              <a:schemeClr val="accent2">
                <a:hueOff val="-415818"/>
                <a:satOff val="-23979"/>
                <a:lumOff val="24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Identified skewness using distribution plots and removed skewness using power transformation method</a:t>
          </a:r>
        </a:p>
      </dsp:txBody>
      <dsp:txXfrm>
        <a:off x="27187" y="1579826"/>
        <a:ext cx="6612459" cy="502546"/>
      </dsp:txXfrm>
    </dsp:sp>
    <dsp:sp modelId="{754D92E2-B17E-47E5-801A-57C0A167E347}">
      <dsp:nvSpPr>
        <dsp:cNvPr id="0" name=""/>
        <dsp:cNvSpPr/>
      </dsp:nvSpPr>
      <dsp:spPr>
        <a:xfrm>
          <a:off x="0" y="2149879"/>
          <a:ext cx="6666833" cy="556920"/>
        </a:xfrm>
        <a:prstGeom prst="roundRect">
          <a:avLst/>
        </a:prstGeom>
        <a:gradFill rotWithShape="0">
          <a:gsLst>
            <a:gs pos="0">
              <a:schemeClr val="accent2">
                <a:hueOff val="-623727"/>
                <a:satOff val="-35969"/>
                <a:lumOff val="3698"/>
                <a:alphaOff val="0"/>
                <a:satMod val="103000"/>
                <a:lumMod val="102000"/>
                <a:tint val="94000"/>
              </a:schemeClr>
            </a:gs>
            <a:gs pos="50000">
              <a:schemeClr val="accent2">
                <a:hueOff val="-623727"/>
                <a:satOff val="-35969"/>
                <a:lumOff val="3698"/>
                <a:alphaOff val="0"/>
                <a:satMod val="110000"/>
                <a:lumMod val="100000"/>
                <a:shade val="100000"/>
              </a:schemeClr>
            </a:gs>
            <a:gs pos="100000">
              <a:schemeClr val="accent2">
                <a:hueOff val="-623727"/>
                <a:satOff val="-35969"/>
                <a:lumOff val="369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(yeo-johnson method).</a:t>
          </a:r>
        </a:p>
      </dsp:txBody>
      <dsp:txXfrm>
        <a:off x="27187" y="2177066"/>
        <a:ext cx="6612459" cy="502546"/>
      </dsp:txXfrm>
    </dsp:sp>
    <dsp:sp modelId="{B479FB16-55FA-4B9D-9DDD-4B292D763D58}">
      <dsp:nvSpPr>
        <dsp:cNvPr id="0" name=""/>
        <dsp:cNvSpPr/>
      </dsp:nvSpPr>
      <dsp:spPr>
        <a:xfrm>
          <a:off x="0" y="2747119"/>
          <a:ext cx="6666833" cy="556920"/>
        </a:xfrm>
        <a:prstGeom prst="roundRect">
          <a:avLst/>
        </a:prstGeom>
        <a:gradFill rotWithShape="0">
          <a:gsLst>
            <a:gs pos="0">
              <a:schemeClr val="accent2">
                <a:hueOff val="-831636"/>
                <a:satOff val="-47959"/>
                <a:lumOff val="4930"/>
                <a:alphaOff val="0"/>
                <a:satMod val="103000"/>
                <a:lumMod val="102000"/>
                <a:tint val="94000"/>
              </a:schemeClr>
            </a:gs>
            <a:gs pos="50000">
              <a:schemeClr val="accent2">
                <a:hueOff val="-831636"/>
                <a:satOff val="-47959"/>
                <a:lumOff val="4930"/>
                <a:alphaOff val="0"/>
                <a:satMod val="110000"/>
                <a:lumMod val="100000"/>
                <a:shade val="100000"/>
              </a:schemeClr>
            </a:gs>
            <a:gs pos="100000">
              <a:schemeClr val="accent2">
                <a:hueOff val="-831636"/>
                <a:satOff val="-47959"/>
                <a:lumOff val="493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Used Pearson’s correlation coefficient to check the correlation between dependent and independent  variables. To  visualize the correlation . I have used heatmap and bar plot.</a:t>
          </a:r>
        </a:p>
      </dsp:txBody>
      <dsp:txXfrm>
        <a:off x="27187" y="2774306"/>
        <a:ext cx="6612459" cy="502546"/>
      </dsp:txXfrm>
    </dsp:sp>
    <dsp:sp modelId="{E3401197-CC5B-4B23-B2A1-A231AB26C798}">
      <dsp:nvSpPr>
        <dsp:cNvPr id="0" name=""/>
        <dsp:cNvSpPr/>
      </dsp:nvSpPr>
      <dsp:spPr>
        <a:xfrm>
          <a:off x="0" y="3344359"/>
          <a:ext cx="6666833" cy="556920"/>
        </a:xfrm>
        <a:prstGeom prst="roundRect">
          <a:avLst/>
        </a:prstGeom>
        <a:gradFill rotWithShape="0">
          <a:gsLst>
            <a:gs pos="0">
              <a:schemeClr val="accent2">
                <a:hueOff val="-1039545"/>
                <a:satOff val="-59949"/>
                <a:lumOff val="6163"/>
                <a:alphaOff val="0"/>
                <a:satMod val="103000"/>
                <a:lumMod val="102000"/>
                <a:tint val="94000"/>
              </a:schemeClr>
            </a:gs>
            <a:gs pos="50000">
              <a:schemeClr val="accent2">
                <a:hueOff val="-1039545"/>
                <a:satOff val="-59949"/>
                <a:lumOff val="6163"/>
                <a:alphaOff val="0"/>
                <a:satMod val="110000"/>
                <a:lumMod val="100000"/>
                <a:shade val="100000"/>
              </a:schemeClr>
            </a:gs>
            <a:gs pos="100000">
              <a:schemeClr val="accent2">
                <a:hueOff val="-1039545"/>
                <a:satOff val="-59949"/>
                <a:lumOff val="616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 have used MinMaxScalar method to scale the data to overcome with the issue of data biasness.</a:t>
          </a:r>
        </a:p>
      </dsp:txBody>
      <dsp:txXfrm>
        <a:off x="27187" y="3371546"/>
        <a:ext cx="6612459" cy="502546"/>
      </dsp:txXfrm>
    </dsp:sp>
    <dsp:sp modelId="{2EC62A17-BB8F-4D02-BF08-A66EBFC7DB84}">
      <dsp:nvSpPr>
        <dsp:cNvPr id="0" name=""/>
        <dsp:cNvSpPr/>
      </dsp:nvSpPr>
      <dsp:spPr>
        <a:xfrm>
          <a:off x="0" y="3941600"/>
          <a:ext cx="6666833" cy="556920"/>
        </a:xfrm>
        <a:prstGeom prst="roundRect">
          <a:avLst/>
        </a:prstGeom>
        <a:gradFill rotWithShape="0">
          <a:gsLst>
            <a:gs pos="0">
              <a:schemeClr val="accent2">
                <a:hueOff val="-1247454"/>
                <a:satOff val="-71938"/>
                <a:lumOff val="7395"/>
                <a:alphaOff val="0"/>
                <a:satMod val="103000"/>
                <a:lumMod val="102000"/>
                <a:tint val="94000"/>
              </a:schemeClr>
            </a:gs>
            <a:gs pos="50000">
              <a:schemeClr val="accent2">
                <a:hueOff val="-1247454"/>
                <a:satOff val="-71938"/>
                <a:lumOff val="7395"/>
                <a:alphaOff val="0"/>
                <a:satMod val="110000"/>
                <a:lumMod val="100000"/>
                <a:shade val="100000"/>
              </a:schemeClr>
            </a:gs>
            <a:gs pos="100000">
              <a:schemeClr val="accent2">
                <a:hueOff val="-1247454"/>
                <a:satOff val="-71938"/>
                <a:lumOff val="739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Balanced the data using SMOTE oversampling mechanism.</a:t>
          </a:r>
        </a:p>
      </dsp:txBody>
      <dsp:txXfrm>
        <a:off x="27187" y="3968787"/>
        <a:ext cx="6612459" cy="502546"/>
      </dsp:txXfrm>
    </dsp:sp>
    <dsp:sp modelId="{25252B34-8AE9-4674-83D8-347911A80A43}">
      <dsp:nvSpPr>
        <dsp:cNvPr id="0" name=""/>
        <dsp:cNvSpPr/>
      </dsp:nvSpPr>
      <dsp:spPr>
        <a:xfrm>
          <a:off x="0" y="4538840"/>
          <a:ext cx="6666833" cy="55692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Split train and test to build machine learning models . Model building process will be shown in the further steps.</a:t>
          </a:r>
        </a:p>
      </dsp:txBody>
      <dsp:txXfrm>
        <a:off x="27187" y="4566027"/>
        <a:ext cx="6612459" cy="50254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7BB2B6-2526-4B63-9D9D-952E2A4B2248}" type="datetimeFigureOut">
              <a:rPr lang="en-US" smtClean="0"/>
              <a:t>11/2/2022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F75A0-F866-4D06-A9AC-D1DB23C2A0AC}" type="slidenum">
              <a:rPr lang="en-US" smtClean="0"/>
              <a:t>‹#›</a:t>
            </a:fld>
            <a:endParaRPr lang="en-US"/>
          </a:p>
        </p:txBody>
      </p:sp>
    </p:spTree>
    <p:extLst>
      <p:ext uri="{BB962C8B-B14F-4D97-AF65-F5344CB8AC3E}">
        <p14:creationId xmlns:p14="http://schemas.microsoft.com/office/powerpoint/2010/main" val="2731877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560E3C-D2D5-4664-93B8-15EFACAFF37B}"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560E3C-D2D5-4664-93B8-15EFACAFF37B}" type="slidenum">
              <a:rPr lang="en-US" smtClean="0"/>
              <a:pPr/>
              <a:t>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73722-B887-4A3F-8416-87C48C2171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6448E1-688F-4AEA-8879-5B9A527712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2E1EB9-2F4A-4D0F-B584-08E8F5A40A23}"/>
              </a:ext>
            </a:extLst>
          </p:cNvPr>
          <p:cNvSpPr>
            <a:spLocks noGrp="1"/>
          </p:cNvSpPr>
          <p:nvPr>
            <p:ph type="dt" sz="half" idx="10"/>
          </p:nvPr>
        </p:nvSpPr>
        <p:spPr/>
        <p:txBody>
          <a:bodyPr/>
          <a:lstStyle/>
          <a:p>
            <a:fld id="{3E24738C-66CA-4098-A7A8-8EFDCABCD952}" type="datetimeFigureOut">
              <a:rPr lang="en-US" smtClean="0"/>
              <a:t>11/2/2022</a:t>
            </a:fld>
            <a:endParaRPr lang="en-US"/>
          </a:p>
        </p:txBody>
      </p:sp>
      <p:sp>
        <p:nvSpPr>
          <p:cNvPr id="5" name="Footer Placeholder 4">
            <a:extLst>
              <a:ext uri="{FF2B5EF4-FFF2-40B4-BE49-F238E27FC236}">
                <a16:creationId xmlns:a16="http://schemas.microsoft.com/office/drawing/2014/main" id="{1642E5E1-6061-45A3-BE2E-D7666417F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2881F5-B2D1-4ED3-8929-78D1417B875F}"/>
              </a:ext>
            </a:extLst>
          </p:cNvPr>
          <p:cNvSpPr>
            <a:spLocks noGrp="1"/>
          </p:cNvSpPr>
          <p:nvPr>
            <p:ph type="sldNum" sz="quarter" idx="12"/>
          </p:nvPr>
        </p:nvSpPr>
        <p:spPr/>
        <p:txBody>
          <a:bodyPr/>
          <a:lstStyle/>
          <a:p>
            <a:fld id="{9620072C-1DDC-40CA-B073-82E88A203681}" type="slidenum">
              <a:rPr lang="en-US" smtClean="0"/>
              <a:t>‹#›</a:t>
            </a:fld>
            <a:endParaRPr lang="en-US"/>
          </a:p>
        </p:txBody>
      </p:sp>
    </p:spTree>
    <p:extLst>
      <p:ext uri="{BB962C8B-B14F-4D97-AF65-F5344CB8AC3E}">
        <p14:creationId xmlns:p14="http://schemas.microsoft.com/office/powerpoint/2010/main" val="3811734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73E72-4259-446B-9C78-9236E579E2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AF05D9-4C8E-4702-95E8-5EB4983064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EBD96-4505-4320-994C-5B9B3434E2FA}"/>
              </a:ext>
            </a:extLst>
          </p:cNvPr>
          <p:cNvSpPr>
            <a:spLocks noGrp="1"/>
          </p:cNvSpPr>
          <p:nvPr>
            <p:ph type="dt" sz="half" idx="10"/>
          </p:nvPr>
        </p:nvSpPr>
        <p:spPr/>
        <p:txBody>
          <a:bodyPr/>
          <a:lstStyle/>
          <a:p>
            <a:fld id="{3E24738C-66CA-4098-A7A8-8EFDCABCD952}" type="datetimeFigureOut">
              <a:rPr lang="en-US" smtClean="0"/>
              <a:t>11/2/2022</a:t>
            </a:fld>
            <a:endParaRPr lang="en-US"/>
          </a:p>
        </p:txBody>
      </p:sp>
      <p:sp>
        <p:nvSpPr>
          <p:cNvPr id="5" name="Footer Placeholder 4">
            <a:extLst>
              <a:ext uri="{FF2B5EF4-FFF2-40B4-BE49-F238E27FC236}">
                <a16:creationId xmlns:a16="http://schemas.microsoft.com/office/drawing/2014/main" id="{AFE3978C-6ABA-467E-8371-B41BCCEDD9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284EB8-E66C-4874-A52C-EB6E7E95ED97}"/>
              </a:ext>
            </a:extLst>
          </p:cNvPr>
          <p:cNvSpPr>
            <a:spLocks noGrp="1"/>
          </p:cNvSpPr>
          <p:nvPr>
            <p:ph type="sldNum" sz="quarter" idx="12"/>
          </p:nvPr>
        </p:nvSpPr>
        <p:spPr/>
        <p:txBody>
          <a:bodyPr/>
          <a:lstStyle/>
          <a:p>
            <a:fld id="{9620072C-1DDC-40CA-B073-82E88A203681}" type="slidenum">
              <a:rPr lang="en-US" smtClean="0"/>
              <a:t>‹#›</a:t>
            </a:fld>
            <a:endParaRPr lang="en-US"/>
          </a:p>
        </p:txBody>
      </p:sp>
    </p:spTree>
    <p:extLst>
      <p:ext uri="{BB962C8B-B14F-4D97-AF65-F5344CB8AC3E}">
        <p14:creationId xmlns:p14="http://schemas.microsoft.com/office/powerpoint/2010/main" val="3541829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71ABF5-914A-4172-B2FA-65482B06F9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FAFB40-03A4-4C77-8E58-D27295640F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8BE22-E771-4178-A28C-BB4909D25B6C}"/>
              </a:ext>
            </a:extLst>
          </p:cNvPr>
          <p:cNvSpPr>
            <a:spLocks noGrp="1"/>
          </p:cNvSpPr>
          <p:nvPr>
            <p:ph type="dt" sz="half" idx="10"/>
          </p:nvPr>
        </p:nvSpPr>
        <p:spPr/>
        <p:txBody>
          <a:bodyPr/>
          <a:lstStyle/>
          <a:p>
            <a:fld id="{3E24738C-66CA-4098-A7A8-8EFDCABCD952}" type="datetimeFigureOut">
              <a:rPr lang="en-US" smtClean="0"/>
              <a:t>11/2/2022</a:t>
            </a:fld>
            <a:endParaRPr lang="en-US"/>
          </a:p>
        </p:txBody>
      </p:sp>
      <p:sp>
        <p:nvSpPr>
          <p:cNvPr id="5" name="Footer Placeholder 4">
            <a:extLst>
              <a:ext uri="{FF2B5EF4-FFF2-40B4-BE49-F238E27FC236}">
                <a16:creationId xmlns:a16="http://schemas.microsoft.com/office/drawing/2014/main" id="{EF7BE6F7-5682-49CA-AB2A-76B8431981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332DCC-B891-4116-B60C-BB03334B7C35}"/>
              </a:ext>
            </a:extLst>
          </p:cNvPr>
          <p:cNvSpPr>
            <a:spLocks noGrp="1"/>
          </p:cNvSpPr>
          <p:nvPr>
            <p:ph type="sldNum" sz="quarter" idx="12"/>
          </p:nvPr>
        </p:nvSpPr>
        <p:spPr/>
        <p:txBody>
          <a:bodyPr/>
          <a:lstStyle/>
          <a:p>
            <a:fld id="{9620072C-1DDC-40CA-B073-82E88A203681}" type="slidenum">
              <a:rPr lang="en-US" smtClean="0"/>
              <a:t>‹#›</a:t>
            </a:fld>
            <a:endParaRPr lang="en-US"/>
          </a:p>
        </p:txBody>
      </p:sp>
    </p:spTree>
    <p:extLst>
      <p:ext uri="{BB962C8B-B14F-4D97-AF65-F5344CB8AC3E}">
        <p14:creationId xmlns:p14="http://schemas.microsoft.com/office/powerpoint/2010/main" val="2955409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8ACED-96B4-4271-93F9-1785400DB3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BE0EAF-A4C3-453B-BF38-3CAEB73169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386913-96EE-4995-89CF-9CB056E2B618}"/>
              </a:ext>
            </a:extLst>
          </p:cNvPr>
          <p:cNvSpPr>
            <a:spLocks noGrp="1"/>
          </p:cNvSpPr>
          <p:nvPr>
            <p:ph type="dt" sz="half" idx="10"/>
          </p:nvPr>
        </p:nvSpPr>
        <p:spPr/>
        <p:txBody>
          <a:bodyPr/>
          <a:lstStyle/>
          <a:p>
            <a:fld id="{3E24738C-66CA-4098-A7A8-8EFDCABCD952}" type="datetimeFigureOut">
              <a:rPr lang="en-US" smtClean="0"/>
              <a:t>11/2/2022</a:t>
            </a:fld>
            <a:endParaRPr lang="en-US"/>
          </a:p>
        </p:txBody>
      </p:sp>
      <p:sp>
        <p:nvSpPr>
          <p:cNvPr id="5" name="Footer Placeholder 4">
            <a:extLst>
              <a:ext uri="{FF2B5EF4-FFF2-40B4-BE49-F238E27FC236}">
                <a16:creationId xmlns:a16="http://schemas.microsoft.com/office/drawing/2014/main" id="{032EB6D4-F03A-4FD6-929B-976344017A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FFE9F1-6FF7-4689-B031-9D72A38EE162}"/>
              </a:ext>
            </a:extLst>
          </p:cNvPr>
          <p:cNvSpPr>
            <a:spLocks noGrp="1"/>
          </p:cNvSpPr>
          <p:nvPr>
            <p:ph type="sldNum" sz="quarter" idx="12"/>
          </p:nvPr>
        </p:nvSpPr>
        <p:spPr/>
        <p:txBody>
          <a:bodyPr/>
          <a:lstStyle/>
          <a:p>
            <a:fld id="{9620072C-1DDC-40CA-B073-82E88A203681}" type="slidenum">
              <a:rPr lang="en-US" smtClean="0"/>
              <a:t>‹#›</a:t>
            </a:fld>
            <a:endParaRPr lang="en-US"/>
          </a:p>
        </p:txBody>
      </p:sp>
    </p:spTree>
    <p:extLst>
      <p:ext uri="{BB962C8B-B14F-4D97-AF65-F5344CB8AC3E}">
        <p14:creationId xmlns:p14="http://schemas.microsoft.com/office/powerpoint/2010/main" val="582643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510B5-9150-4E80-A3E3-9E0F32A10E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719DE5-7FF1-4E98-ABBC-784164B81D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84507D-9971-4530-AD63-650B2C76F209}"/>
              </a:ext>
            </a:extLst>
          </p:cNvPr>
          <p:cNvSpPr>
            <a:spLocks noGrp="1"/>
          </p:cNvSpPr>
          <p:nvPr>
            <p:ph type="dt" sz="half" idx="10"/>
          </p:nvPr>
        </p:nvSpPr>
        <p:spPr/>
        <p:txBody>
          <a:bodyPr/>
          <a:lstStyle/>
          <a:p>
            <a:fld id="{3E24738C-66CA-4098-A7A8-8EFDCABCD952}" type="datetimeFigureOut">
              <a:rPr lang="en-US" smtClean="0"/>
              <a:t>11/2/2022</a:t>
            </a:fld>
            <a:endParaRPr lang="en-US"/>
          </a:p>
        </p:txBody>
      </p:sp>
      <p:sp>
        <p:nvSpPr>
          <p:cNvPr id="5" name="Footer Placeholder 4">
            <a:extLst>
              <a:ext uri="{FF2B5EF4-FFF2-40B4-BE49-F238E27FC236}">
                <a16:creationId xmlns:a16="http://schemas.microsoft.com/office/drawing/2014/main" id="{3F28B87D-5A28-447B-BA68-004FAD9B02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B7FE94-5E3E-4ED4-86D3-40B8A43302EC}"/>
              </a:ext>
            </a:extLst>
          </p:cNvPr>
          <p:cNvSpPr>
            <a:spLocks noGrp="1"/>
          </p:cNvSpPr>
          <p:nvPr>
            <p:ph type="sldNum" sz="quarter" idx="12"/>
          </p:nvPr>
        </p:nvSpPr>
        <p:spPr/>
        <p:txBody>
          <a:bodyPr/>
          <a:lstStyle/>
          <a:p>
            <a:fld id="{9620072C-1DDC-40CA-B073-82E88A203681}" type="slidenum">
              <a:rPr lang="en-US" smtClean="0"/>
              <a:t>‹#›</a:t>
            </a:fld>
            <a:endParaRPr lang="en-US"/>
          </a:p>
        </p:txBody>
      </p:sp>
    </p:spTree>
    <p:extLst>
      <p:ext uri="{BB962C8B-B14F-4D97-AF65-F5344CB8AC3E}">
        <p14:creationId xmlns:p14="http://schemas.microsoft.com/office/powerpoint/2010/main" val="3859282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F3406-36D0-43CC-BC52-3818CE3023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20443E-4299-4020-BF0A-D38BA12B35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BD5CA8-C77B-4D80-ADF1-53614B97E6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4880B0-4175-44D4-9EFC-F805F4C378B4}"/>
              </a:ext>
            </a:extLst>
          </p:cNvPr>
          <p:cNvSpPr>
            <a:spLocks noGrp="1"/>
          </p:cNvSpPr>
          <p:nvPr>
            <p:ph type="dt" sz="half" idx="10"/>
          </p:nvPr>
        </p:nvSpPr>
        <p:spPr/>
        <p:txBody>
          <a:bodyPr/>
          <a:lstStyle/>
          <a:p>
            <a:fld id="{3E24738C-66CA-4098-A7A8-8EFDCABCD952}" type="datetimeFigureOut">
              <a:rPr lang="en-US" smtClean="0"/>
              <a:t>11/2/2022</a:t>
            </a:fld>
            <a:endParaRPr lang="en-US"/>
          </a:p>
        </p:txBody>
      </p:sp>
      <p:sp>
        <p:nvSpPr>
          <p:cNvPr id="6" name="Footer Placeholder 5">
            <a:extLst>
              <a:ext uri="{FF2B5EF4-FFF2-40B4-BE49-F238E27FC236}">
                <a16:creationId xmlns:a16="http://schemas.microsoft.com/office/drawing/2014/main" id="{3C59C1E0-8308-416E-A6CC-BCB9F5FB3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001D32-EAD1-4652-B27B-D9D2911E8024}"/>
              </a:ext>
            </a:extLst>
          </p:cNvPr>
          <p:cNvSpPr>
            <a:spLocks noGrp="1"/>
          </p:cNvSpPr>
          <p:nvPr>
            <p:ph type="sldNum" sz="quarter" idx="12"/>
          </p:nvPr>
        </p:nvSpPr>
        <p:spPr/>
        <p:txBody>
          <a:bodyPr/>
          <a:lstStyle/>
          <a:p>
            <a:fld id="{9620072C-1DDC-40CA-B073-82E88A203681}" type="slidenum">
              <a:rPr lang="en-US" smtClean="0"/>
              <a:t>‹#›</a:t>
            </a:fld>
            <a:endParaRPr lang="en-US"/>
          </a:p>
        </p:txBody>
      </p:sp>
    </p:spTree>
    <p:extLst>
      <p:ext uri="{BB962C8B-B14F-4D97-AF65-F5344CB8AC3E}">
        <p14:creationId xmlns:p14="http://schemas.microsoft.com/office/powerpoint/2010/main" val="4013099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76DA8-30EC-4626-8C13-3E201573FB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4799EA-EE58-4CA7-8B45-CC185355AD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9D7474-F02C-4FDD-BF8E-4E74A3C2B2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E04792-3BD4-4BEC-BCAC-D82D3661B6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A60F3C-A4FA-459A-B13B-9AFEC6AABB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F88B61-367F-4A22-A537-6391D30719D8}"/>
              </a:ext>
            </a:extLst>
          </p:cNvPr>
          <p:cNvSpPr>
            <a:spLocks noGrp="1"/>
          </p:cNvSpPr>
          <p:nvPr>
            <p:ph type="dt" sz="half" idx="10"/>
          </p:nvPr>
        </p:nvSpPr>
        <p:spPr/>
        <p:txBody>
          <a:bodyPr/>
          <a:lstStyle/>
          <a:p>
            <a:fld id="{3E24738C-66CA-4098-A7A8-8EFDCABCD952}" type="datetimeFigureOut">
              <a:rPr lang="en-US" smtClean="0"/>
              <a:t>11/2/2022</a:t>
            </a:fld>
            <a:endParaRPr lang="en-US"/>
          </a:p>
        </p:txBody>
      </p:sp>
      <p:sp>
        <p:nvSpPr>
          <p:cNvPr id="8" name="Footer Placeholder 7">
            <a:extLst>
              <a:ext uri="{FF2B5EF4-FFF2-40B4-BE49-F238E27FC236}">
                <a16:creationId xmlns:a16="http://schemas.microsoft.com/office/drawing/2014/main" id="{BF4127CC-B856-482E-9AC2-73BF04D56C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5BA093-A76F-4191-9D6E-9B23F2F627A8}"/>
              </a:ext>
            </a:extLst>
          </p:cNvPr>
          <p:cNvSpPr>
            <a:spLocks noGrp="1"/>
          </p:cNvSpPr>
          <p:nvPr>
            <p:ph type="sldNum" sz="quarter" idx="12"/>
          </p:nvPr>
        </p:nvSpPr>
        <p:spPr/>
        <p:txBody>
          <a:bodyPr/>
          <a:lstStyle/>
          <a:p>
            <a:fld id="{9620072C-1DDC-40CA-B073-82E88A203681}" type="slidenum">
              <a:rPr lang="en-US" smtClean="0"/>
              <a:t>‹#›</a:t>
            </a:fld>
            <a:endParaRPr lang="en-US"/>
          </a:p>
        </p:txBody>
      </p:sp>
    </p:spTree>
    <p:extLst>
      <p:ext uri="{BB962C8B-B14F-4D97-AF65-F5344CB8AC3E}">
        <p14:creationId xmlns:p14="http://schemas.microsoft.com/office/powerpoint/2010/main" val="1474821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590DE-8866-4670-8FD6-BF575E60F9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B7E569-5FC2-4279-A4CB-57E4F3B66A83}"/>
              </a:ext>
            </a:extLst>
          </p:cNvPr>
          <p:cNvSpPr>
            <a:spLocks noGrp="1"/>
          </p:cNvSpPr>
          <p:nvPr>
            <p:ph type="dt" sz="half" idx="10"/>
          </p:nvPr>
        </p:nvSpPr>
        <p:spPr/>
        <p:txBody>
          <a:bodyPr/>
          <a:lstStyle/>
          <a:p>
            <a:fld id="{3E24738C-66CA-4098-A7A8-8EFDCABCD952}" type="datetimeFigureOut">
              <a:rPr lang="en-US" smtClean="0"/>
              <a:t>11/2/2022</a:t>
            </a:fld>
            <a:endParaRPr lang="en-US"/>
          </a:p>
        </p:txBody>
      </p:sp>
      <p:sp>
        <p:nvSpPr>
          <p:cNvPr id="4" name="Footer Placeholder 3">
            <a:extLst>
              <a:ext uri="{FF2B5EF4-FFF2-40B4-BE49-F238E27FC236}">
                <a16:creationId xmlns:a16="http://schemas.microsoft.com/office/drawing/2014/main" id="{CD0F107F-2D36-4656-A6C7-A9F48A122B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C795A7-CC03-4554-91AD-1D65E96CB81A}"/>
              </a:ext>
            </a:extLst>
          </p:cNvPr>
          <p:cNvSpPr>
            <a:spLocks noGrp="1"/>
          </p:cNvSpPr>
          <p:nvPr>
            <p:ph type="sldNum" sz="quarter" idx="12"/>
          </p:nvPr>
        </p:nvSpPr>
        <p:spPr/>
        <p:txBody>
          <a:bodyPr/>
          <a:lstStyle/>
          <a:p>
            <a:fld id="{9620072C-1DDC-40CA-B073-82E88A203681}" type="slidenum">
              <a:rPr lang="en-US" smtClean="0"/>
              <a:t>‹#›</a:t>
            </a:fld>
            <a:endParaRPr lang="en-US"/>
          </a:p>
        </p:txBody>
      </p:sp>
    </p:spTree>
    <p:extLst>
      <p:ext uri="{BB962C8B-B14F-4D97-AF65-F5344CB8AC3E}">
        <p14:creationId xmlns:p14="http://schemas.microsoft.com/office/powerpoint/2010/main" val="1810148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9B281B-0BF1-4A9A-A99D-5996266D03C2}"/>
              </a:ext>
            </a:extLst>
          </p:cNvPr>
          <p:cNvSpPr>
            <a:spLocks noGrp="1"/>
          </p:cNvSpPr>
          <p:nvPr>
            <p:ph type="dt" sz="half" idx="10"/>
          </p:nvPr>
        </p:nvSpPr>
        <p:spPr/>
        <p:txBody>
          <a:bodyPr/>
          <a:lstStyle/>
          <a:p>
            <a:fld id="{3E24738C-66CA-4098-A7A8-8EFDCABCD952}" type="datetimeFigureOut">
              <a:rPr lang="en-US" smtClean="0"/>
              <a:t>11/2/2022</a:t>
            </a:fld>
            <a:endParaRPr lang="en-US"/>
          </a:p>
        </p:txBody>
      </p:sp>
      <p:sp>
        <p:nvSpPr>
          <p:cNvPr id="3" name="Footer Placeholder 2">
            <a:extLst>
              <a:ext uri="{FF2B5EF4-FFF2-40B4-BE49-F238E27FC236}">
                <a16:creationId xmlns:a16="http://schemas.microsoft.com/office/drawing/2014/main" id="{D4B50A7B-448C-49EC-B374-E501C50B90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56D7FE-AF88-4E85-89CD-71732C8A5284}"/>
              </a:ext>
            </a:extLst>
          </p:cNvPr>
          <p:cNvSpPr>
            <a:spLocks noGrp="1"/>
          </p:cNvSpPr>
          <p:nvPr>
            <p:ph type="sldNum" sz="quarter" idx="12"/>
          </p:nvPr>
        </p:nvSpPr>
        <p:spPr/>
        <p:txBody>
          <a:bodyPr/>
          <a:lstStyle/>
          <a:p>
            <a:fld id="{9620072C-1DDC-40CA-B073-82E88A203681}" type="slidenum">
              <a:rPr lang="en-US" smtClean="0"/>
              <a:t>‹#›</a:t>
            </a:fld>
            <a:endParaRPr lang="en-US"/>
          </a:p>
        </p:txBody>
      </p:sp>
    </p:spTree>
    <p:extLst>
      <p:ext uri="{BB962C8B-B14F-4D97-AF65-F5344CB8AC3E}">
        <p14:creationId xmlns:p14="http://schemas.microsoft.com/office/powerpoint/2010/main" val="3990511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E3748-5F8A-4368-8365-5522E0B1E2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98975D-FF92-414C-AC13-5E5F9C4279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B0FE4B-E2B4-4E5A-8C76-480DA264B0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B89B78-A42A-4E8E-A534-31D58042D768}"/>
              </a:ext>
            </a:extLst>
          </p:cNvPr>
          <p:cNvSpPr>
            <a:spLocks noGrp="1"/>
          </p:cNvSpPr>
          <p:nvPr>
            <p:ph type="dt" sz="half" idx="10"/>
          </p:nvPr>
        </p:nvSpPr>
        <p:spPr/>
        <p:txBody>
          <a:bodyPr/>
          <a:lstStyle/>
          <a:p>
            <a:fld id="{3E24738C-66CA-4098-A7A8-8EFDCABCD952}" type="datetimeFigureOut">
              <a:rPr lang="en-US" smtClean="0"/>
              <a:t>11/2/2022</a:t>
            </a:fld>
            <a:endParaRPr lang="en-US"/>
          </a:p>
        </p:txBody>
      </p:sp>
      <p:sp>
        <p:nvSpPr>
          <p:cNvPr id="6" name="Footer Placeholder 5">
            <a:extLst>
              <a:ext uri="{FF2B5EF4-FFF2-40B4-BE49-F238E27FC236}">
                <a16:creationId xmlns:a16="http://schemas.microsoft.com/office/drawing/2014/main" id="{A3C04A07-B9E4-471D-93F1-F4D0702F97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78337A-3D4A-4D39-9BAC-8BFCD2CF6F07}"/>
              </a:ext>
            </a:extLst>
          </p:cNvPr>
          <p:cNvSpPr>
            <a:spLocks noGrp="1"/>
          </p:cNvSpPr>
          <p:nvPr>
            <p:ph type="sldNum" sz="quarter" idx="12"/>
          </p:nvPr>
        </p:nvSpPr>
        <p:spPr/>
        <p:txBody>
          <a:bodyPr/>
          <a:lstStyle/>
          <a:p>
            <a:fld id="{9620072C-1DDC-40CA-B073-82E88A203681}" type="slidenum">
              <a:rPr lang="en-US" smtClean="0"/>
              <a:t>‹#›</a:t>
            </a:fld>
            <a:endParaRPr lang="en-US"/>
          </a:p>
        </p:txBody>
      </p:sp>
    </p:spTree>
    <p:extLst>
      <p:ext uri="{BB962C8B-B14F-4D97-AF65-F5344CB8AC3E}">
        <p14:creationId xmlns:p14="http://schemas.microsoft.com/office/powerpoint/2010/main" val="2350692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EFC4-FF15-4059-9667-12A66401B8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87A40-F2BA-48A0-A65A-103CA609CA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A28BAB-AC21-4617-8D69-3717B0937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00DEA4-839F-4842-BF4F-638A605DE30C}"/>
              </a:ext>
            </a:extLst>
          </p:cNvPr>
          <p:cNvSpPr>
            <a:spLocks noGrp="1"/>
          </p:cNvSpPr>
          <p:nvPr>
            <p:ph type="dt" sz="half" idx="10"/>
          </p:nvPr>
        </p:nvSpPr>
        <p:spPr/>
        <p:txBody>
          <a:bodyPr/>
          <a:lstStyle/>
          <a:p>
            <a:fld id="{3E24738C-66CA-4098-A7A8-8EFDCABCD952}" type="datetimeFigureOut">
              <a:rPr lang="en-US" smtClean="0"/>
              <a:t>11/2/2022</a:t>
            </a:fld>
            <a:endParaRPr lang="en-US"/>
          </a:p>
        </p:txBody>
      </p:sp>
      <p:sp>
        <p:nvSpPr>
          <p:cNvPr id="6" name="Footer Placeholder 5">
            <a:extLst>
              <a:ext uri="{FF2B5EF4-FFF2-40B4-BE49-F238E27FC236}">
                <a16:creationId xmlns:a16="http://schemas.microsoft.com/office/drawing/2014/main" id="{3F7B3F9E-4068-4FD4-A01E-7482C9845D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2F63CE-1435-464A-B4FD-78251E51FAC5}"/>
              </a:ext>
            </a:extLst>
          </p:cNvPr>
          <p:cNvSpPr>
            <a:spLocks noGrp="1"/>
          </p:cNvSpPr>
          <p:nvPr>
            <p:ph type="sldNum" sz="quarter" idx="12"/>
          </p:nvPr>
        </p:nvSpPr>
        <p:spPr/>
        <p:txBody>
          <a:bodyPr/>
          <a:lstStyle/>
          <a:p>
            <a:fld id="{9620072C-1DDC-40CA-B073-82E88A203681}" type="slidenum">
              <a:rPr lang="en-US" smtClean="0"/>
              <a:t>‹#›</a:t>
            </a:fld>
            <a:endParaRPr lang="en-US"/>
          </a:p>
        </p:txBody>
      </p:sp>
    </p:spTree>
    <p:extLst>
      <p:ext uri="{BB962C8B-B14F-4D97-AF65-F5344CB8AC3E}">
        <p14:creationId xmlns:p14="http://schemas.microsoft.com/office/powerpoint/2010/main" val="3645327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45635-A389-40ED-BBBE-57E21C517E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E19E03-C7BA-4002-8A02-A26E7E1D8D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810CB8-3AF9-4C48-8447-C2F64C75EA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24738C-66CA-4098-A7A8-8EFDCABCD952}" type="datetimeFigureOut">
              <a:rPr lang="en-US" smtClean="0"/>
              <a:t>11/2/2022</a:t>
            </a:fld>
            <a:endParaRPr lang="en-US"/>
          </a:p>
        </p:txBody>
      </p:sp>
      <p:sp>
        <p:nvSpPr>
          <p:cNvPr id="5" name="Footer Placeholder 4">
            <a:extLst>
              <a:ext uri="{FF2B5EF4-FFF2-40B4-BE49-F238E27FC236}">
                <a16:creationId xmlns:a16="http://schemas.microsoft.com/office/drawing/2014/main" id="{4FA9AA59-F443-4C86-A946-5AF45BD5EF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00E097-81D1-47B9-B5CE-5AC86F10CD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20072C-1DDC-40CA-B073-82E88A203681}" type="slidenum">
              <a:rPr lang="en-US" smtClean="0"/>
              <a:t>‹#›</a:t>
            </a:fld>
            <a:endParaRPr lang="en-US"/>
          </a:p>
        </p:txBody>
      </p:sp>
    </p:spTree>
    <p:extLst>
      <p:ext uri="{BB962C8B-B14F-4D97-AF65-F5344CB8AC3E}">
        <p14:creationId xmlns:p14="http://schemas.microsoft.com/office/powerpoint/2010/main" val="137729096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8.png"/><Relationship Id="rId7" Type="http://schemas.openxmlformats.org/officeDocument/2006/relationships/diagramColors" Target="../diagrams/colors6.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jpeg"/><Relationship Id="rId7" Type="http://schemas.openxmlformats.org/officeDocument/2006/relationships/diagramColors" Target="../diagrams/colors4.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5.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09985" y="857234"/>
            <a:ext cx="4286279" cy="666786"/>
          </a:xfrm>
          <a:prstGeom prst="rect">
            <a:avLst/>
          </a:prstGeom>
        </p:spPr>
        <p:txBody>
          <a:bodyPr wrap="square">
            <a:spAutoFit/>
          </a:bodyPr>
          <a:lstStyle/>
          <a:p>
            <a:r>
              <a:rPr lang="en-US" sz="3733" dirty="0">
                <a:solidFill>
                  <a:srgbClr val="FF0000"/>
                </a:solidFill>
              </a:rPr>
              <a:t>Presentation  On </a:t>
            </a:r>
          </a:p>
        </p:txBody>
      </p:sp>
      <p:sp>
        <p:nvSpPr>
          <p:cNvPr id="3" name="Rectangle 2"/>
          <p:cNvSpPr/>
          <p:nvPr/>
        </p:nvSpPr>
        <p:spPr>
          <a:xfrm>
            <a:off x="2285973" y="761981"/>
            <a:ext cx="7715304" cy="1405641"/>
          </a:xfrm>
          <a:prstGeom prst="rect">
            <a:avLst/>
          </a:prstGeom>
        </p:spPr>
        <p:txBody>
          <a:bodyPr wrap="square">
            <a:spAutoFit/>
          </a:bodyPr>
          <a:lstStyle/>
          <a:p>
            <a:endParaRPr lang="en-US" sz="4267" dirty="0"/>
          </a:p>
          <a:p>
            <a:r>
              <a:rPr lang="en-US" sz="4267" b="1" dirty="0">
                <a:solidFill>
                  <a:srgbClr val="7030A0"/>
                </a:solidFill>
              </a:rPr>
              <a:t>Micro-Credit Defaulter Loan</a:t>
            </a:r>
          </a:p>
        </p:txBody>
      </p:sp>
      <p:sp>
        <p:nvSpPr>
          <p:cNvPr id="6" name="Rectangle 5"/>
          <p:cNvSpPr/>
          <p:nvPr/>
        </p:nvSpPr>
        <p:spPr>
          <a:xfrm>
            <a:off x="7146388" y="5905209"/>
            <a:ext cx="4355756" cy="1323632"/>
          </a:xfrm>
          <a:prstGeom prst="rect">
            <a:avLst/>
          </a:prstGeom>
        </p:spPr>
        <p:txBody>
          <a:bodyPr wrap="square">
            <a:spAutoFit/>
          </a:bodyPr>
          <a:lstStyle/>
          <a:p>
            <a:r>
              <a:rPr lang="en-US" sz="2667" dirty="0">
                <a:solidFill>
                  <a:srgbClr val="A52B57"/>
                </a:solidFill>
              </a:rPr>
              <a:t>Presented By:</a:t>
            </a:r>
          </a:p>
          <a:p>
            <a:r>
              <a:rPr lang="en-US" sz="2667" dirty="0" err="1">
                <a:solidFill>
                  <a:srgbClr val="A52B57"/>
                </a:solidFill>
              </a:rPr>
              <a:t>B.sheebarani</a:t>
            </a:r>
            <a:r>
              <a:rPr lang="en-US" sz="2667" dirty="0">
                <a:solidFill>
                  <a:srgbClr val="A52B57"/>
                </a:solidFill>
              </a:rPr>
              <a:t>-Batch no.1844</a:t>
            </a:r>
          </a:p>
          <a:p>
            <a:r>
              <a:rPr lang="en-US" sz="2667" dirty="0">
                <a:solidFill>
                  <a:srgbClr val="A52B57"/>
                </a:solidFill>
              </a:rPr>
              <a:t>                      </a:t>
            </a:r>
          </a:p>
        </p:txBody>
      </p:sp>
      <p:pic>
        <p:nvPicPr>
          <p:cNvPr id="4" name="Picture 3">
            <a:extLst>
              <a:ext uri="{FF2B5EF4-FFF2-40B4-BE49-F238E27FC236}">
                <a16:creationId xmlns:a16="http://schemas.microsoft.com/office/drawing/2014/main" id="{61F9F3E4-3D3B-49F2-A160-8E2FF590CE6F}"/>
              </a:ext>
            </a:extLst>
          </p:cNvPr>
          <p:cNvPicPr>
            <a:picLocks noChangeAspect="1"/>
          </p:cNvPicPr>
          <p:nvPr/>
        </p:nvPicPr>
        <p:blipFill>
          <a:blip r:embed="rId3"/>
          <a:stretch>
            <a:fillRect/>
          </a:stretch>
        </p:blipFill>
        <p:spPr>
          <a:xfrm>
            <a:off x="2285972" y="2262874"/>
            <a:ext cx="7870901" cy="354708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4560584" cy="1128068"/>
          </a:xfrm>
        </p:spPr>
        <p:txBody>
          <a:bodyPr anchor="ctr">
            <a:normAutofit/>
          </a:bodyPr>
          <a:lstStyle/>
          <a:p>
            <a:r>
              <a:rPr lang="en-US" sz="3700"/>
              <a:t>Visualizations:  Univariate  Analysis</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90719" y="2330505"/>
            <a:ext cx="4559425" cy="3979585"/>
          </a:xfrm>
        </p:spPr>
        <p:style>
          <a:lnRef idx="1">
            <a:schemeClr val="accent6"/>
          </a:lnRef>
          <a:fillRef idx="2">
            <a:schemeClr val="accent6"/>
          </a:fillRef>
          <a:effectRef idx="1">
            <a:schemeClr val="accent6"/>
          </a:effectRef>
          <a:fontRef idx="minor">
            <a:schemeClr val="dk1"/>
          </a:fontRef>
        </p:style>
        <p:txBody>
          <a:bodyPr anchor="ctr">
            <a:normAutofit/>
          </a:bodyPr>
          <a:lstStyle/>
          <a:p>
            <a:pPr>
              <a:buNone/>
            </a:pPr>
            <a:r>
              <a:rPr lang="en-US" sz="1100"/>
              <a:t>Target Variable:  </a:t>
            </a:r>
          </a:p>
          <a:p>
            <a:pPr>
              <a:buNone/>
            </a:pPr>
            <a:r>
              <a:rPr lang="en-US" sz="1100"/>
              <a:t>                         Visualizing label whether the user paid back the credit amount within 5 days of issuing the loan  or not        </a:t>
            </a:r>
          </a:p>
          <a:p>
            <a:pPr>
              <a:buNone/>
            </a:pPr>
            <a:r>
              <a:rPr lang="en-US" sz="1100"/>
              <a:t>{1:success, 0:failure}</a:t>
            </a:r>
          </a:p>
          <a:p>
            <a:pPr>
              <a:buNone/>
            </a:pPr>
            <a:endParaRPr lang="en-US" sz="1100"/>
          </a:p>
          <a:p>
            <a:pPr>
              <a:buNone/>
            </a:pPr>
            <a:endParaRPr lang="en-US" sz="1100"/>
          </a:p>
          <a:p>
            <a:pPr>
              <a:buNone/>
            </a:pPr>
            <a:endParaRPr lang="en-US" sz="1100"/>
          </a:p>
          <a:p>
            <a:pPr>
              <a:buNone/>
            </a:pPr>
            <a:r>
              <a:rPr lang="en-US" sz="1100"/>
              <a:t>From the above plots we can observe around</a:t>
            </a:r>
          </a:p>
          <a:p>
            <a:pPr>
              <a:buNone/>
            </a:pPr>
            <a:r>
              <a:rPr lang="en-US" sz="1100"/>
              <a:t>87% of the loan has been paid by the user and </a:t>
            </a:r>
          </a:p>
          <a:p>
            <a:pPr>
              <a:buNone/>
            </a:pPr>
            <a:r>
              <a:rPr lang="en-US" sz="1100"/>
              <a:t>Only 12%  of the loan failed to pay. Also  the </a:t>
            </a:r>
          </a:p>
          <a:p>
            <a:pPr>
              <a:buNone/>
            </a:pPr>
            <a:r>
              <a:rPr lang="en-US" sz="1100"/>
              <a:t>Dataset is highly imbalanced, so we need to </a:t>
            </a:r>
          </a:p>
          <a:p>
            <a:pPr>
              <a:buNone/>
            </a:pPr>
            <a:r>
              <a:rPr lang="en-US" sz="1100"/>
              <a:t>Work on that or else our model will be more</a:t>
            </a:r>
          </a:p>
          <a:p>
            <a:pPr>
              <a:buNone/>
            </a:pPr>
            <a:r>
              <a:rPr lang="en-US" sz="1100"/>
              <a:t>Biased towards success and make false </a:t>
            </a:r>
          </a:p>
          <a:p>
            <a:pPr>
              <a:buNone/>
            </a:pPr>
            <a:r>
              <a:rPr lang="en-US" sz="1100"/>
              <a:t>Interpretation.</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p:nvPr/>
        </p:nvPicPr>
        <p:blipFill rotWithShape="1">
          <a:blip r:embed="rId2"/>
          <a:srcRect l="6652" r="35323" b="2"/>
          <a:stretch/>
        </p:blipFill>
        <p:spPr bwMode="auto">
          <a:xfrm>
            <a:off x="5977788" y="799352"/>
            <a:ext cx="5425410" cy="5259296"/>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498143" y="456345"/>
            <a:ext cx="3179929" cy="3556097"/>
          </a:xfrm>
        </p:spPr>
        <p:txBody>
          <a:bodyPr anchor="b">
            <a:normAutofit/>
          </a:bodyPr>
          <a:lstStyle/>
          <a:p>
            <a:pPr algn="r"/>
            <a:r>
              <a:rPr lang="en-US" sz="4000">
                <a:solidFill>
                  <a:srgbClr val="FFFFFF"/>
                </a:solidFill>
              </a:rPr>
              <a:t>               Visualizations: Univariate Analysis</a:t>
            </a:r>
          </a:p>
        </p:txBody>
      </p:sp>
      <p:pic>
        <p:nvPicPr>
          <p:cNvPr id="6" name="Picture 5"/>
          <p:cNvPicPr/>
          <p:nvPr/>
        </p:nvPicPr>
        <p:blipFill>
          <a:blip r:embed="rId2"/>
          <a:srcRect l="17666" t="28302" r="11050" b="10541"/>
          <a:stretch>
            <a:fillRect/>
          </a:stretch>
        </p:blipFill>
        <p:spPr bwMode="auto">
          <a:xfrm>
            <a:off x="4973805" y="854794"/>
            <a:ext cx="2998699" cy="1447136"/>
          </a:xfrm>
          <a:prstGeom prst="rect">
            <a:avLst/>
          </a:prstGeom>
          <a:noFill/>
        </p:spPr>
      </p:pic>
      <p:pic>
        <p:nvPicPr>
          <p:cNvPr id="5" name="Picture 4"/>
          <p:cNvPicPr/>
          <p:nvPr/>
        </p:nvPicPr>
        <p:blipFill>
          <a:blip r:embed="rId3"/>
          <a:srcRect l="17556" t="28490" r="11069" b="11719"/>
          <a:stretch>
            <a:fillRect/>
          </a:stretch>
        </p:blipFill>
        <p:spPr bwMode="auto">
          <a:xfrm>
            <a:off x="8286430" y="888922"/>
            <a:ext cx="2998699" cy="1413009"/>
          </a:xfrm>
          <a:prstGeom prst="rect">
            <a:avLst/>
          </a:prstGeom>
          <a:noFill/>
        </p:spPr>
      </p:pic>
      <p:pic>
        <p:nvPicPr>
          <p:cNvPr id="4" name="Picture 3"/>
          <p:cNvPicPr/>
          <p:nvPr/>
        </p:nvPicPr>
        <p:blipFill>
          <a:blip r:embed="rId4"/>
          <a:srcRect l="17422" t="31400" r="10796" b="8941"/>
          <a:stretch>
            <a:fillRect/>
          </a:stretch>
        </p:blipFill>
        <p:spPr bwMode="auto">
          <a:xfrm>
            <a:off x="4973805" y="2624071"/>
            <a:ext cx="2998699" cy="1401895"/>
          </a:xfrm>
          <a:prstGeom prst="rect">
            <a:avLst/>
          </a:prstGeom>
          <a:noFill/>
        </p:spPr>
      </p:pic>
      <p:pic>
        <p:nvPicPr>
          <p:cNvPr id="7" name="Picture 6"/>
          <p:cNvPicPr/>
          <p:nvPr/>
        </p:nvPicPr>
        <p:blipFill>
          <a:blip r:embed="rId5"/>
          <a:srcRect l="18023" t="30769" r="11531" b="38067"/>
          <a:stretch>
            <a:fillRect/>
          </a:stretch>
        </p:blipFill>
        <p:spPr bwMode="auto">
          <a:xfrm>
            <a:off x="8286430" y="2624071"/>
            <a:ext cx="2998699" cy="746194"/>
          </a:xfrm>
          <a:prstGeom prst="rect">
            <a:avLst/>
          </a:prstGeom>
          <a:noFill/>
        </p:spPr>
      </p:pic>
      <p:sp>
        <p:nvSpPr>
          <p:cNvPr id="3" name="Content Placeholder 2"/>
          <p:cNvSpPr>
            <a:spLocks noGrp="1"/>
          </p:cNvSpPr>
          <p:nvPr>
            <p:ph idx="1"/>
          </p:nvPr>
        </p:nvSpPr>
        <p:spPr>
          <a:xfrm>
            <a:off x="4905052" y="4665824"/>
            <a:ext cx="6483958" cy="1694032"/>
          </a:xfrm>
        </p:spPr>
        <p:style>
          <a:lnRef idx="1">
            <a:schemeClr val="accent6"/>
          </a:lnRef>
          <a:fillRef idx="2">
            <a:schemeClr val="accent6"/>
          </a:fillRef>
          <a:effectRef idx="1">
            <a:schemeClr val="accent6"/>
          </a:effectRef>
          <a:fontRef idx="minor">
            <a:schemeClr val="dk1"/>
          </a:fontRef>
        </p:style>
        <p:txBody>
          <a:bodyPr anchor="ctr">
            <a:normAutofit fontScale="25000" lnSpcReduction="20000"/>
          </a:bodyPr>
          <a:lstStyle/>
          <a:p>
            <a:pPr>
              <a:buNone/>
            </a:pPr>
            <a:r>
              <a:rPr lang="en-US" sz="500"/>
              <a:t>Observations:</a:t>
            </a:r>
          </a:p>
          <a:p>
            <a:pPr>
              <a:buFont typeface="Wingdings" pitchFamily="2" charset="2"/>
              <a:buChar char="ü"/>
            </a:pPr>
            <a:endParaRPr lang="en-US" sz="500"/>
          </a:p>
          <a:p>
            <a:pPr>
              <a:buFont typeface="Wingdings" pitchFamily="2" charset="2"/>
              <a:buChar char="ü"/>
            </a:pPr>
            <a:r>
              <a:rPr lang="en-US" sz="500"/>
              <a:t>From the distribution  plot, I can observe</a:t>
            </a:r>
          </a:p>
          <a:p>
            <a:pPr>
              <a:buNone/>
            </a:pPr>
            <a:r>
              <a:rPr lang="en-US" sz="500"/>
              <a:t>      most of the columns are not normally </a:t>
            </a:r>
          </a:p>
          <a:p>
            <a:pPr>
              <a:buNone/>
            </a:pPr>
            <a:r>
              <a:rPr lang="en-US" sz="500"/>
              <a:t>      distributed only Day column somewhat</a:t>
            </a:r>
          </a:p>
          <a:p>
            <a:pPr>
              <a:buNone/>
            </a:pPr>
            <a:r>
              <a:rPr lang="en-US" sz="500"/>
              <a:t>       distributed normaly.</a:t>
            </a:r>
          </a:p>
          <a:p>
            <a:pPr>
              <a:buNone/>
            </a:pPr>
            <a:endParaRPr lang="en-US" sz="500"/>
          </a:p>
          <a:p>
            <a:pPr>
              <a:buFont typeface="Wingdings" pitchFamily="2" charset="2"/>
              <a:buChar char="ü"/>
            </a:pPr>
            <a:r>
              <a:rPr lang="en-US" sz="500"/>
              <a:t>All the columns have skewness and are</a:t>
            </a:r>
          </a:p>
          <a:p>
            <a:pPr>
              <a:buNone/>
            </a:pPr>
            <a:r>
              <a:rPr lang="en-US" sz="500"/>
              <a:t>      skewed to right since the mean is greater</a:t>
            </a:r>
          </a:p>
          <a:p>
            <a:pPr>
              <a:buNone/>
            </a:pPr>
            <a:r>
              <a:rPr lang="en-US" sz="500"/>
              <a:t>      than the median in these columns. We </a:t>
            </a:r>
          </a:p>
          <a:p>
            <a:pPr>
              <a:buNone/>
            </a:pPr>
            <a:r>
              <a:rPr lang="en-US" sz="500"/>
              <a:t>       need  to remove this skewness before </a:t>
            </a:r>
          </a:p>
          <a:p>
            <a:pPr>
              <a:buNone/>
            </a:pPr>
            <a:r>
              <a:rPr lang="en-US" sz="500"/>
              <a:t>        building our machine learning models.</a:t>
            </a:r>
          </a:p>
          <a:p>
            <a:pPr>
              <a:buFont typeface="Wingdings" pitchFamily="2" charset="2"/>
              <a:buChar char="ü"/>
            </a:pPr>
            <a:endParaRPr lang="en-US" sz="5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9720" y="857232"/>
            <a:ext cx="8001056" cy="534147"/>
          </a:xfrm>
        </p:spPr>
        <p:txBody>
          <a:bodyPr>
            <a:normAutofit fontScale="90000"/>
          </a:bodyPr>
          <a:lstStyle/>
          <a:p>
            <a:r>
              <a:rPr lang="en-US" sz="4800" dirty="0">
                <a:solidFill>
                  <a:schemeClr val="accent3">
                    <a:lumMod val="75000"/>
                  </a:schemeClr>
                </a:solidFill>
              </a:rPr>
              <a:t>Visualizations: Bivariate Analysis</a:t>
            </a:r>
          </a:p>
        </p:txBody>
      </p:sp>
      <p:pic>
        <p:nvPicPr>
          <p:cNvPr id="1026" name="Picture 2"/>
          <p:cNvPicPr>
            <a:picLocks noGrp="1" noChangeAspect="1" noChangeArrowheads="1"/>
          </p:cNvPicPr>
          <p:nvPr>
            <p:ph idx="1"/>
          </p:nvPr>
        </p:nvPicPr>
        <p:blipFill>
          <a:blip r:embed="rId2"/>
          <a:srcRect l="15865" t="26786" r="15865" b="26785"/>
          <a:stretch>
            <a:fillRect/>
          </a:stretch>
        </p:blipFill>
        <p:spPr bwMode="auto">
          <a:xfrm>
            <a:off x="3714733" y="1619237"/>
            <a:ext cx="8477267" cy="2667019"/>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l="16524" t="35922" r="49816" b="19448"/>
          <a:stretch>
            <a:fillRect/>
          </a:stretch>
        </p:blipFill>
        <p:spPr bwMode="auto">
          <a:xfrm>
            <a:off x="190459" y="1714488"/>
            <a:ext cx="3714776" cy="2769197"/>
          </a:xfrm>
          <a:prstGeom prst="rect">
            <a:avLst/>
          </a:prstGeom>
          <a:noFill/>
          <a:ln w="9525">
            <a:noFill/>
            <a:miter lim="800000"/>
            <a:headEnd/>
            <a:tailEnd/>
          </a:ln>
          <a:effectLst/>
        </p:spPr>
      </p:pic>
      <p:sp>
        <p:nvSpPr>
          <p:cNvPr id="7" name="TextBox 6"/>
          <p:cNvSpPr txBox="1"/>
          <p:nvPr/>
        </p:nvSpPr>
        <p:spPr>
          <a:xfrm>
            <a:off x="380960" y="4572008"/>
            <a:ext cx="3238523" cy="181626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67" dirty="0"/>
              <a:t>From the above bar plot we          can observe that the defaulter rate is higher where the user age on cellular network in days is high which has around 8871 counts(in days)</a:t>
            </a:r>
          </a:p>
        </p:txBody>
      </p:sp>
      <p:sp>
        <p:nvSpPr>
          <p:cNvPr id="8" name="TextBox 7"/>
          <p:cNvSpPr txBox="1"/>
          <p:nvPr/>
        </p:nvSpPr>
        <p:spPr>
          <a:xfrm>
            <a:off x="4476739" y="4572009"/>
            <a:ext cx="3429024" cy="2062103"/>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Most of the users who have paid back the credit amount within 5 days of issuing loan, they have high rate of daily amount spent from the account over last 30 days and 90 days which have the count around 5940 and 6732 respectively</a:t>
            </a:r>
          </a:p>
          <a:p>
            <a:endParaRPr lang="en-US" sz="1600" dirty="0"/>
          </a:p>
        </p:txBody>
      </p:sp>
      <p:sp>
        <p:nvSpPr>
          <p:cNvPr id="9" name="TextBox 8"/>
          <p:cNvSpPr txBox="1"/>
          <p:nvPr/>
        </p:nvSpPr>
        <p:spPr>
          <a:xfrm>
            <a:off x="8477267" y="4476758"/>
            <a:ext cx="3429024" cy="193899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The user who have spent daily amount from main account over last 30 days and 90 days have always paid back the loan amount within 5 days around 0.6% of the users failed to pay back the loan within due date.</a:t>
            </a:r>
          </a:p>
          <a:p>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16524" t="42453" r="16156" b="12917"/>
          <a:stretch>
            <a:fillRect/>
          </a:stretch>
        </p:blipFill>
        <p:spPr bwMode="auto">
          <a:xfrm>
            <a:off x="5524453" y="857232"/>
            <a:ext cx="6667547" cy="2857520"/>
          </a:xfrm>
          <a:prstGeom prst="rect">
            <a:avLst/>
          </a:prstGeom>
          <a:noFill/>
          <a:ln w="9525">
            <a:noFill/>
            <a:miter lim="800000"/>
            <a:headEnd/>
            <a:tailEnd/>
          </a:ln>
          <a:effectLst/>
        </p:spPr>
      </p:pic>
      <p:sp>
        <p:nvSpPr>
          <p:cNvPr id="3" name="TextBox 2"/>
          <p:cNvSpPr txBox="1"/>
          <p:nvPr/>
        </p:nvSpPr>
        <p:spPr>
          <a:xfrm>
            <a:off x="0" y="1047734"/>
            <a:ext cx="5429245" cy="2062103"/>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buFont typeface="Wingdings" pitchFamily="2" charset="2"/>
              <a:buChar char="q"/>
            </a:pPr>
            <a:r>
              <a:rPr lang="en-US" sz="1600" dirty="0"/>
              <a:t> Non defaulter users have average main account balance over last 30 day and 90 days which have count around 2790 &amp; 3640 compared to defaulter.</a:t>
            </a:r>
          </a:p>
          <a:p>
            <a:pPr>
              <a:buFont typeface="Wingdings" pitchFamily="2" charset="2"/>
              <a:buChar char="q"/>
            </a:pPr>
            <a:endParaRPr lang="en-US" sz="1600" dirty="0"/>
          </a:p>
          <a:p>
            <a:pPr>
              <a:buFont typeface="Wingdings" pitchFamily="2" charset="2"/>
              <a:buChar char="q"/>
            </a:pPr>
            <a:r>
              <a:rPr lang="en-US" sz="1600" dirty="0"/>
              <a:t> That means the users who have average main account balance always pays back the credit amounts within 5 days and around 1% of the users either failed to payback the loan amount within the due date or they are not paying the loan.</a:t>
            </a:r>
          </a:p>
        </p:txBody>
      </p:sp>
      <p:pic>
        <p:nvPicPr>
          <p:cNvPr id="2051" name="Picture 3"/>
          <p:cNvPicPr>
            <a:picLocks noChangeAspect="1" noChangeArrowheads="1"/>
          </p:cNvPicPr>
          <p:nvPr/>
        </p:nvPicPr>
        <p:blipFill>
          <a:blip r:embed="rId3"/>
          <a:srcRect l="16945" t="30406" r="16347" b="24964"/>
          <a:stretch>
            <a:fillRect/>
          </a:stretch>
        </p:blipFill>
        <p:spPr bwMode="auto">
          <a:xfrm>
            <a:off x="5905456" y="3905229"/>
            <a:ext cx="6286544" cy="2952771"/>
          </a:xfrm>
          <a:prstGeom prst="rect">
            <a:avLst/>
          </a:prstGeom>
          <a:noFill/>
          <a:ln w="9525">
            <a:noFill/>
            <a:miter lim="800000"/>
            <a:headEnd/>
            <a:tailEnd/>
          </a:ln>
          <a:effectLst/>
        </p:spPr>
      </p:pic>
      <p:sp>
        <p:nvSpPr>
          <p:cNvPr id="5" name="TextBox 4"/>
          <p:cNvSpPr txBox="1"/>
          <p:nvPr/>
        </p:nvSpPr>
        <p:spPr>
          <a:xfrm>
            <a:off x="0" y="4000505"/>
            <a:ext cx="5619747" cy="230832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buFont typeface="Wingdings" pitchFamily="2" charset="2"/>
              <a:buChar char="Ø"/>
            </a:pPr>
            <a:r>
              <a:rPr lang="en-US" sz="1600" dirty="0"/>
              <a:t> The users who have recharged their main account on time are most likely to pay back their loan amount within 5 days. also some of the users who have not paid back their loan within 5 days they also recharged their main account on time.</a:t>
            </a:r>
          </a:p>
          <a:p>
            <a:pPr>
              <a:buFont typeface="Wingdings" pitchFamily="2" charset="2"/>
              <a:buChar char="Ø"/>
            </a:pPr>
            <a:endParaRPr lang="en-US" sz="1600" dirty="0"/>
          </a:p>
          <a:p>
            <a:pPr>
              <a:buFont typeface="Wingdings" pitchFamily="2" charset="2"/>
              <a:buChar char="Ø"/>
            </a:pPr>
            <a:r>
              <a:rPr lang="en-US" sz="1600" dirty="0"/>
              <a:t>Looking at above plot of last_rech_amt_ma, we can say that if the amount of last recharge of main account is around 2000 then a greater number of people will pay back the loan amount.</a:t>
            </a:r>
          </a:p>
          <a:p>
            <a:pPr>
              <a:buFont typeface="Wingdings" pitchFamily="2" charset="2"/>
              <a:buChar char="Ø"/>
            </a:pP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528" y="386930"/>
            <a:ext cx="10141799" cy="1300554"/>
          </a:xfrm>
        </p:spPr>
        <p:txBody>
          <a:bodyPr vert="horz" lIns="91440" tIns="45720" rIns="91440" bIns="45720" rtlCol="0" anchor="b">
            <a:normAutofit/>
          </a:bodyPr>
          <a:lstStyle/>
          <a:p>
            <a:r>
              <a:rPr lang="en-US" sz="4800" kern="1200">
                <a:solidFill>
                  <a:schemeClr val="tx1"/>
                </a:solidFill>
                <a:latin typeface="+mj-lt"/>
                <a:ea typeface="+mj-ea"/>
                <a:cs typeface="+mj-cs"/>
              </a:rPr>
              <a:t>        Visualizations: Bivariate Analysis</a:t>
            </a:r>
          </a:p>
        </p:txBody>
      </p:sp>
      <p:sp>
        <p:nvSpPr>
          <p:cNvPr id="3081" name="Rectangle 3080">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p:cNvPicPr>
            <a:picLocks noGrp="1" noChangeAspect="1" noChangeArrowheads="1"/>
          </p:cNvPicPr>
          <p:nvPr>
            <p:ph idx="1"/>
          </p:nvPr>
        </p:nvPicPr>
        <p:blipFill>
          <a:blip r:embed="rId2"/>
          <a:srcRect l="16869" t="41071" r="17873" b="16071"/>
          <a:stretch>
            <a:fillRect/>
          </a:stretch>
        </p:blipFill>
        <p:spPr bwMode="auto">
          <a:xfrm>
            <a:off x="635295" y="3430529"/>
            <a:ext cx="5150277" cy="1902616"/>
          </a:xfrm>
          <a:prstGeom prst="rect">
            <a:avLst/>
          </a:prstGeom>
          <a:noFill/>
        </p:spPr>
      </p:pic>
      <p:sp>
        <p:nvSpPr>
          <p:cNvPr id="5" name="TextBox 4"/>
          <p:cNvSpPr txBox="1"/>
          <p:nvPr/>
        </p:nvSpPr>
        <p:spPr>
          <a:xfrm>
            <a:off x="6406429" y="2599509"/>
            <a:ext cx="4530898" cy="3639450"/>
          </a:xfrm>
          <a:prstGeom prst="rect">
            <a:avLst/>
          </a:prstGeo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a:solidFill>
                  <a:schemeClr val="tx1"/>
                </a:solidFill>
              </a:rPr>
              <a:t>The non defaulters got recharged their main account more than 4 times in last 30 days and defaulters used to recharge their main account 1 time.</a:t>
            </a:r>
          </a:p>
          <a:p>
            <a:pPr indent="-228600">
              <a:lnSpc>
                <a:spcPct val="90000"/>
              </a:lnSpc>
              <a:spcAft>
                <a:spcPts val="600"/>
              </a:spcAft>
              <a:buFont typeface="Arial" panose="020B0604020202020204" pitchFamily="34" charset="0"/>
              <a:buChar char="•"/>
            </a:pPr>
            <a:endParaRPr lang="en-US" sz="1400">
              <a:solidFill>
                <a:schemeClr val="tx1"/>
              </a:solidFill>
            </a:endParaRPr>
          </a:p>
          <a:p>
            <a:pPr indent="-228600">
              <a:lnSpc>
                <a:spcPct val="90000"/>
              </a:lnSpc>
              <a:spcAft>
                <a:spcPts val="600"/>
              </a:spcAft>
              <a:buFont typeface="Arial" panose="020B0604020202020204" pitchFamily="34" charset="0"/>
              <a:buChar char="•"/>
            </a:pPr>
            <a:r>
              <a:rPr lang="en-US" sz="1400">
                <a:solidFill>
                  <a:schemeClr val="tx1"/>
                </a:solidFill>
              </a:rPr>
              <a:t>The users who have paid back their loan within 5 days have got recharged their main account upto 7 times in last 90 days and the users who have not been paid loan within due date, they have got recharge their main account twice in last 90 days.</a:t>
            </a:r>
          </a:p>
          <a:p>
            <a:pPr indent="-228600">
              <a:lnSpc>
                <a:spcPct val="90000"/>
              </a:lnSpc>
              <a:spcAft>
                <a:spcPts val="600"/>
              </a:spcAft>
              <a:buFont typeface="Arial" panose="020B0604020202020204" pitchFamily="34" charset="0"/>
              <a:buChar char="•"/>
            </a:pPr>
            <a:endParaRPr lang="en-US" sz="1400">
              <a:solidFill>
                <a:schemeClr val="tx1"/>
              </a:solidFill>
            </a:endParaRPr>
          </a:p>
          <a:p>
            <a:pPr indent="-228600">
              <a:lnSpc>
                <a:spcPct val="90000"/>
              </a:lnSpc>
              <a:spcAft>
                <a:spcPts val="600"/>
              </a:spcAft>
              <a:buFont typeface="Arial" panose="020B0604020202020204" pitchFamily="34" charset="0"/>
              <a:buChar char="•"/>
            </a:pPr>
            <a:r>
              <a:rPr lang="en-US" sz="1400">
                <a:solidFill>
                  <a:schemeClr val="tx1"/>
                </a:solidFill>
              </a:rPr>
              <a:t>From both the plots we can say that the users who got recharged their main account maximum times, they are able to pay back their loan amount within 5 days compared to the users who got their main account recharged less than 2 times.</a:t>
            </a:r>
          </a:p>
          <a:p>
            <a:pPr indent="-228600">
              <a:lnSpc>
                <a:spcPct val="90000"/>
              </a:lnSpc>
              <a:spcAft>
                <a:spcPts val="600"/>
              </a:spcAft>
              <a:buFont typeface="Arial" panose="020B0604020202020204" pitchFamily="34" charset="0"/>
              <a:buChar char="•"/>
            </a:pPr>
            <a:endParaRPr lang="en-US" sz="1400">
              <a:solidFill>
                <a:schemeClr val="tx1"/>
              </a:solidFill>
            </a:endParaRPr>
          </a:p>
        </p:txBody>
      </p:sp>
      <p:sp>
        <p:nvSpPr>
          <p:cNvPr id="3085" name="Rectangle 3084">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61" y="380979"/>
            <a:ext cx="10972800" cy="1047757"/>
          </a:xfrm>
        </p:spPr>
        <p:txBody>
          <a:bodyPr>
            <a:normAutofit/>
          </a:bodyPr>
          <a:lstStyle/>
          <a:p>
            <a:r>
              <a:rPr lang="en-US" sz="4800" dirty="0">
                <a:solidFill>
                  <a:srgbClr val="33CC33"/>
                </a:solidFill>
              </a:rPr>
              <a:t>        </a:t>
            </a:r>
            <a:r>
              <a:rPr lang="en-US" sz="4267" dirty="0">
                <a:solidFill>
                  <a:schemeClr val="accent3">
                    <a:lumMod val="75000"/>
                  </a:schemeClr>
                </a:solidFill>
              </a:rPr>
              <a:t>Visualizations: Bivariate Analysis</a:t>
            </a:r>
          </a:p>
        </p:txBody>
      </p:sp>
      <p:pic>
        <p:nvPicPr>
          <p:cNvPr id="4098" name="Picture 2"/>
          <p:cNvPicPr>
            <a:picLocks noGrp="1" noChangeAspect="1" noChangeArrowheads="1"/>
          </p:cNvPicPr>
          <p:nvPr>
            <p:ph idx="1"/>
          </p:nvPr>
        </p:nvPicPr>
        <p:blipFill>
          <a:blip r:embed="rId2"/>
          <a:srcRect l="16266" t="29091" r="15244" b="27272"/>
          <a:stretch>
            <a:fillRect/>
          </a:stretch>
        </p:blipFill>
        <p:spPr bwMode="auto">
          <a:xfrm>
            <a:off x="1523968" y="1619237"/>
            <a:ext cx="8286808" cy="2667019"/>
          </a:xfrm>
          <a:prstGeom prst="rect">
            <a:avLst/>
          </a:prstGeom>
          <a:noFill/>
          <a:ln w="9525">
            <a:noFill/>
            <a:miter lim="800000"/>
            <a:headEnd/>
            <a:tailEnd/>
          </a:ln>
          <a:effectLst/>
        </p:spPr>
      </p:pic>
      <p:sp>
        <p:nvSpPr>
          <p:cNvPr id="5" name="TextBox 4"/>
          <p:cNvSpPr txBox="1"/>
          <p:nvPr/>
        </p:nvSpPr>
        <p:spPr>
          <a:xfrm>
            <a:off x="380960" y="4286257"/>
            <a:ext cx="11525331" cy="181626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buFont typeface="Wingdings" pitchFamily="2" charset="2"/>
              <a:buChar char="§"/>
            </a:pPr>
            <a:r>
              <a:rPr lang="en-US" sz="1867" dirty="0"/>
              <a:t> The count of defaulters and non-defaulters is almost similar for the frequency of main account recharged in last 30 days. They didn't pay back the loan within 5 days. Which means there it is not contributing more for prediction.</a:t>
            </a:r>
          </a:p>
          <a:p>
            <a:pPr>
              <a:buFont typeface="Wingdings" pitchFamily="2" charset="2"/>
              <a:buChar char="§"/>
            </a:pPr>
            <a:r>
              <a:rPr lang="en-US" sz="1867" dirty="0"/>
              <a:t> The frequency of main account recharged in last 90 days is increased for non-defaulters compared to defaulters </a:t>
            </a:r>
          </a:p>
          <a:p>
            <a:pPr>
              <a:buFont typeface="Wingdings" pitchFamily="2" charset="2"/>
              <a:buChar char="§"/>
            </a:pPr>
            <a:r>
              <a:rPr lang="en-US" sz="1867" dirty="0"/>
              <a:t> From the frequency of main account recharged in last 30 days &amp; 90 days we have seen the users with low frequency are causing huge losses, company should implement some kind of strategies to reduce that like send SMS alerts for notification.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971" y="285728"/>
            <a:ext cx="6286544" cy="952507"/>
          </a:xfrm>
        </p:spPr>
        <p:txBody>
          <a:bodyPr>
            <a:normAutofit fontScale="90000"/>
          </a:bodyPr>
          <a:lstStyle/>
          <a:p>
            <a:r>
              <a:rPr lang="en-US" sz="7200" dirty="0">
                <a:solidFill>
                  <a:schemeClr val="accent3">
                    <a:lumMod val="75000"/>
                  </a:schemeClr>
                </a:solidFill>
              </a:rPr>
              <a:t>     </a:t>
            </a:r>
            <a:r>
              <a:rPr lang="en-US" sz="3600" dirty="0">
                <a:solidFill>
                  <a:schemeClr val="accent3">
                    <a:lumMod val="75000"/>
                  </a:schemeClr>
                </a:solidFill>
              </a:rPr>
              <a:t>Visualizations: Bivariate Analysis</a:t>
            </a:r>
          </a:p>
        </p:txBody>
      </p:sp>
      <p:pic>
        <p:nvPicPr>
          <p:cNvPr id="5122" name="Picture 2"/>
          <p:cNvPicPr>
            <a:picLocks noGrp="1" noChangeAspect="1" noChangeArrowheads="1"/>
          </p:cNvPicPr>
          <p:nvPr>
            <p:ph idx="1"/>
          </p:nvPr>
        </p:nvPicPr>
        <p:blipFill>
          <a:blip r:embed="rId2"/>
          <a:srcRect l="16683" t="35185" r="16682" b="18518"/>
          <a:stretch>
            <a:fillRect/>
          </a:stretch>
        </p:blipFill>
        <p:spPr bwMode="auto">
          <a:xfrm>
            <a:off x="0" y="1238235"/>
            <a:ext cx="6096043" cy="2381267"/>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l="16945" t="32583" r="15123" b="20609"/>
          <a:stretch>
            <a:fillRect/>
          </a:stretch>
        </p:blipFill>
        <p:spPr bwMode="auto">
          <a:xfrm>
            <a:off x="6572253" y="1238235"/>
            <a:ext cx="5429288" cy="2476517"/>
          </a:xfrm>
          <a:prstGeom prst="rect">
            <a:avLst/>
          </a:prstGeom>
          <a:noFill/>
          <a:ln w="9525">
            <a:noFill/>
            <a:miter lim="800000"/>
            <a:headEnd/>
            <a:tailEnd/>
          </a:ln>
          <a:effectLst/>
        </p:spPr>
      </p:pic>
      <p:sp>
        <p:nvSpPr>
          <p:cNvPr id="8" name="TextBox 7"/>
          <p:cNvSpPr txBox="1"/>
          <p:nvPr/>
        </p:nvSpPr>
        <p:spPr>
          <a:xfrm>
            <a:off x="6477003" y="3780235"/>
            <a:ext cx="5429288" cy="280076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buFont typeface="Wingdings" pitchFamily="2" charset="2"/>
              <a:buChar char="Ø"/>
            </a:pPr>
            <a:r>
              <a:rPr lang="en-US" sz="1600" dirty="0"/>
              <a:t> The users who have done their median amount of recharge of 1920(Indonesian Rupiah) in main account over last 30 days have successfully paid their credit amount within 5 days of issuing loan while the users who have done amount recharge of 1036 have failed to pay back the loan within due date.</a:t>
            </a:r>
          </a:p>
          <a:p>
            <a:endParaRPr lang="en-US" sz="1600" dirty="0"/>
          </a:p>
          <a:p>
            <a:pPr>
              <a:buFont typeface="Wingdings" pitchFamily="2" charset="2"/>
              <a:buChar char="Ø"/>
            </a:pPr>
            <a:r>
              <a:rPr lang="en-US" sz="1600" dirty="0"/>
              <a:t> Similar to 30 days data here also the users who have done their median amount recharge of 1950 in their main account over last 90 days they have paid back their credit amount within 5 days while the users having their median amount 1198 have not paid the loan within 5 days.</a:t>
            </a:r>
          </a:p>
        </p:txBody>
      </p:sp>
      <p:graphicFrame>
        <p:nvGraphicFramePr>
          <p:cNvPr id="5127" name="TextBox 4">
            <a:extLst>
              <a:ext uri="{FF2B5EF4-FFF2-40B4-BE49-F238E27FC236}">
                <a16:creationId xmlns:a16="http://schemas.microsoft.com/office/drawing/2014/main" id="{74F59EEA-A22C-58AC-C3E8-CBDEB3D9E535}"/>
              </a:ext>
            </a:extLst>
          </p:cNvPr>
          <p:cNvGraphicFramePr/>
          <p:nvPr/>
        </p:nvGraphicFramePr>
        <p:xfrm>
          <a:off x="285710" y="3780235"/>
          <a:ext cx="5714997" cy="3046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723" y="520505"/>
            <a:ext cx="6762797" cy="548640"/>
          </a:xfrm>
        </p:spPr>
        <p:txBody>
          <a:bodyPr>
            <a:normAutofit fontScale="90000"/>
          </a:bodyPr>
          <a:lstStyle/>
          <a:p>
            <a:r>
              <a:rPr lang="en-US" sz="12800" dirty="0">
                <a:solidFill>
                  <a:srgbClr val="33CC33"/>
                </a:solidFill>
              </a:rPr>
              <a:t> </a:t>
            </a:r>
            <a:r>
              <a:rPr lang="en-US" sz="4133" dirty="0">
                <a:solidFill>
                  <a:schemeClr val="accent3">
                    <a:lumMod val="75000"/>
                  </a:schemeClr>
                </a:solidFill>
              </a:rPr>
              <a:t>Visualizations: Bivariate Analysis</a:t>
            </a:r>
          </a:p>
        </p:txBody>
      </p:sp>
      <p:pic>
        <p:nvPicPr>
          <p:cNvPr id="6146" name="Picture 2"/>
          <p:cNvPicPr>
            <a:picLocks noGrp="1" noChangeAspect="1" noChangeArrowheads="1"/>
          </p:cNvPicPr>
          <p:nvPr>
            <p:ph idx="1"/>
          </p:nvPr>
        </p:nvPicPr>
        <p:blipFill>
          <a:blip r:embed="rId2"/>
          <a:srcRect l="17042" t="27586" r="16072" b="25862"/>
          <a:stretch>
            <a:fillRect/>
          </a:stretch>
        </p:blipFill>
        <p:spPr bwMode="auto">
          <a:xfrm>
            <a:off x="6191251" y="1238235"/>
            <a:ext cx="6000749" cy="2571768"/>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l="16945" t="39115" r="17571" b="16255"/>
          <a:stretch>
            <a:fillRect/>
          </a:stretch>
        </p:blipFill>
        <p:spPr bwMode="auto">
          <a:xfrm>
            <a:off x="6286502" y="3810003"/>
            <a:ext cx="5742919" cy="2857520"/>
          </a:xfrm>
          <a:prstGeom prst="rect">
            <a:avLst/>
          </a:prstGeom>
          <a:noFill/>
          <a:ln w="9525">
            <a:noFill/>
            <a:miter lim="800000"/>
            <a:headEnd/>
            <a:tailEnd/>
          </a:ln>
          <a:effectLst/>
        </p:spPr>
      </p:pic>
      <p:sp>
        <p:nvSpPr>
          <p:cNvPr id="6" name="TextBox 5"/>
          <p:cNvSpPr txBox="1"/>
          <p:nvPr/>
        </p:nvSpPr>
        <p:spPr>
          <a:xfrm>
            <a:off x="190459" y="1333485"/>
            <a:ext cx="5905541" cy="249356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buFont typeface="Wingdings" pitchFamily="2" charset="2"/>
              <a:buChar char="q"/>
            </a:pPr>
            <a:r>
              <a:rPr lang="en-US" sz="1467" dirty="0"/>
              <a:t> In 30 days data, the median of main account balance for defaulters are around 4500 (Indonesian Rupiah), which is high compared to non-defaulters which means increasing median of main account balance just before recharge in last 30 days at user level, increasing the probability to being defaulter.</a:t>
            </a:r>
          </a:p>
          <a:p>
            <a:pPr>
              <a:buFont typeface="Wingdings" pitchFamily="2" charset="2"/>
              <a:buChar char="q"/>
            </a:pPr>
            <a:r>
              <a:rPr lang="en-US" sz="1467" dirty="0"/>
              <a:t> In last 90 days the median of main account balance for non-defaulters are around 100 (Indonesian Rupiah) which is high compared to defaulters which means increasing median of main account balance just before recharge in last 90 days at user level, increasing the probability of being no-defaulters</a:t>
            </a:r>
            <a:r>
              <a:rPr lang="en-US" sz="2400" dirty="0"/>
              <a:t>.</a:t>
            </a:r>
          </a:p>
        </p:txBody>
      </p:sp>
      <p:sp>
        <p:nvSpPr>
          <p:cNvPr id="7" name="TextBox 6"/>
          <p:cNvSpPr txBox="1"/>
          <p:nvPr/>
        </p:nvSpPr>
        <p:spPr>
          <a:xfrm>
            <a:off x="190459" y="4191006"/>
            <a:ext cx="5905541" cy="243143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buFont typeface="Wingdings" pitchFamily="2" charset="2"/>
              <a:buChar char="q"/>
            </a:pPr>
            <a:r>
              <a:rPr lang="en-US" sz="1600" dirty="0"/>
              <a:t> Defaulters have taken 1 loan in last 30 days that is when a person takes loan amount for 1 time in last 30 days the chances of not paying back the credit amount are higher and the users who have paid back the loan, they have taken maximum number of 3 loans in last 30 days data.</a:t>
            </a:r>
          </a:p>
          <a:p>
            <a:pPr>
              <a:buFont typeface="Wingdings" pitchFamily="2" charset="2"/>
              <a:buChar char="q"/>
            </a:pPr>
            <a:r>
              <a:rPr lang="en-US" sz="1600" dirty="0"/>
              <a:t> In 90 days data the number of loans taken by the defaulters are highly increasing also increasing the probability to being defaulter also, the number of loans taken by non-defaulters being decreased in last 90 days when compared to 30 days data</a:t>
            </a:r>
            <a:r>
              <a:rPr lang="en-US" sz="2400" dirty="0"/>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472" y="666731"/>
            <a:ext cx="6572296" cy="476253"/>
          </a:xfrm>
        </p:spPr>
        <p:txBody>
          <a:bodyPr>
            <a:normAutofit fontScale="90000"/>
          </a:bodyPr>
          <a:lstStyle/>
          <a:p>
            <a:r>
              <a:rPr lang="en-US" sz="4267" dirty="0">
                <a:solidFill>
                  <a:schemeClr val="accent3">
                    <a:lumMod val="75000"/>
                  </a:schemeClr>
                </a:solidFill>
              </a:rPr>
              <a:t>Visualizations: Bivariate Analysis</a:t>
            </a:r>
          </a:p>
        </p:txBody>
      </p:sp>
      <p:pic>
        <p:nvPicPr>
          <p:cNvPr id="7170" name="Picture 2"/>
          <p:cNvPicPr>
            <a:picLocks noGrp="1" noChangeAspect="1" noChangeArrowheads="1"/>
          </p:cNvPicPr>
          <p:nvPr>
            <p:ph idx="1"/>
          </p:nvPr>
        </p:nvPicPr>
        <p:blipFill>
          <a:blip r:embed="rId2"/>
          <a:srcRect l="16869" t="33929" r="15865" b="19642"/>
          <a:stretch>
            <a:fillRect/>
          </a:stretch>
        </p:blipFill>
        <p:spPr bwMode="auto">
          <a:xfrm>
            <a:off x="0" y="1238235"/>
            <a:ext cx="5645435" cy="2286016"/>
          </a:xfrm>
          <a:prstGeom prst="rect">
            <a:avLst/>
          </a:prstGeom>
          <a:noFill/>
          <a:ln w="9525">
            <a:noFill/>
            <a:miter lim="800000"/>
            <a:headEnd/>
            <a:tailEnd/>
          </a:ln>
          <a:effectLst/>
        </p:spPr>
      </p:pic>
      <p:sp>
        <p:nvSpPr>
          <p:cNvPr id="5" name="TextBox 4"/>
          <p:cNvSpPr txBox="1"/>
          <p:nvPr/>
        </p:nvSpPr>
        <p:spPr>
          <a:xfrm>
            <a:off x="0" y="3714753"/>
            <a:ext cx="5810248" cy="296555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buFont typeface="Wingdings" pitchFamily="2" charset="2"/>
              <a:buChar char="v"/>
            </a:pPr>
            <a:r>
              <a:rPr lang="en-US" sz="1867" dirty="0"/>
              <a:t> The total amount of loans taken by the defaulters in last 30 days are in the range of 7.5 - 10 while the non-defaulters have taken upto 20 loans in last 30 days.</a:t>
            </a:r>
          </a:p>
          <a:p>
            <a:pPr>
              <a:buFont typeface="Wingdings" pitchFamily="2" charset="2"/>
              <a:buChar char="v"/>
            </a:pPr>
            <a:r>
              <a:rPr lang="en-US" sz="1867" dirty="0"/>
              <a:t> The total amount of loans taken by the defaulters in last 90 days are upto 10 and the non-defaulters have taken total amount of loans upto 26 in last 90 days.</a:t>
            </a:r>
          </a:p>
          <a:p>
            <a:pPr>
              <a:buFont typeface="Wingdings" pitchFamily="2" charset="2"/>
              <a:buChar char="v"/>
            </a:pPr>
            <a:r>
              <a:rPr lang="en-US" sz="1867" dirty="0"/>
              <a:t> So, from the above plot we can conclude that when the total number of loans taken by the users in last 90 days is below 10 then the chances of not paying back the loan amount are high.</a:t>
            </a:r>
          </a:p>
        </p:txBody>
      </p:sp>
      <p:pic>
        <p:nvPicPr>
          <p:cNvPr id="7171" name="Picture 3"/>
          <p:cNvPicPr>
            <a:picLocks noChangeAspect="1" noChangeArrowheads="1"/>
          </p:cNvPicPr>
          <p:nvPr/>
        </p:nvPicPr>
        <p:blipFill>
          <a:blip r:embed="rId3"/>
          <a:srcRect l="16945" t="35849" r="16959" b="19521"/>
          <a:stretch>
            <a:fillRect/>
          </a:stretch>
        </p:blipFill>
        <p:spPr bwMode="auto">
          <a:xfrm>
            <a:off x="5714997" y="1333485"/>
            <a:ext cx="6477003" cy="2095515"/>
          </a:xfrm>
          <a:prstGeom prst="rect">
            <a:avLst/>
          </a:prstGeom>
          <a:noFill/>
          <a:ln w="9525">
            <a:noFill/>
            <a:miter lim="800000"/>
            <a:headEnd/>
            <a:tailEnd/>
          </a:ln>
          <a:effectLst/>
        </p:spPr>
      </p:pic>
      <p:sp>
        <p:nvSpPr>
          <p:cNvPr id="7" name="TextBox 6"/>
          <p:cNvSpPr txBox="1"/>
          <p:nvPr/>
        </p:nvSpPr>
        <p:spPr>
          <a:xfrm>
            <a:off x="6191251" y="3714752"/>
            <a:ext cx="5810291" cy="239091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buFont typeface="Wingdings" pitchFamily="2" charset="2"/>
              <a:buChar char="v"/>
            </a:pPr>
            <a:r>
              <a:rPr lang="en-US" sz="1867" dirty="0"/>
              <a:t> The maximum amount of loan taken by the user in last 30 days and 90 days are almost same . The maximum amount of loan taken by the defaulters and non-defaulters are upto 6 and 7 respectively in last 30 and 90 days.</a:t>
            </a:r>
          </a:p>
          <a:p>
            <a:endParaRPr lang="en-US" sz="1867" dirty="0"/>
          </a:p>
          <a:p>
            <a:pPr>
              <a:buFont typeface="Wingdings" pitchFamily="2" charset="2"/>
              <a:buChar char="v"/>
            </a:pPr>
            <a:r>
              <a:rPr lang="en-US" sz="1867" dirty="0"/>
              <a:t> So from the plot we can say that whenever the user takes the maximum loan amount of 6, then only some users may not pay back the loan amount.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221" y="666731"/>
            <a:ext cx="7486664" cy="476253"/>
          </a:xfrm>
        </p:spPr>
        <p:txBody>
          <a:bodyPr>
            <a:normAutofit fontScale="90000"/>
          </a:bodyPr>
          <a:lstStyle/>
          <a:p>
            <a:r>
              <a:rPr lang="en-US" sz="4267" dirty="0">
                <a:solidFill>
                  <a:schemeClr val="accent3">
                    <a:lumMod val="75000"/>
                  </a:schemeClr>
                </a:solidFill>
              </a:rPr>
              <a:t>Visualizations: Bivariate Analysis</a:t>
            </a:r>
          </a:p>
        </p:txBody>
      </p:sp>
      <p:pic>
        <p:nvPicPr>
          <p:cNvPr id="8194" name="Picture 2"/>
          <p:cNvPicPr>
            <a:picLocks noGrp="1" noChangeAspect="1" noChangeArrowheads="1"/>
          </p:cNvPicPr>
          <p:nvPr>
            <p:ph idx="1"/>
          </p:nvPr>
        </p:nvPicPr>
        <p:blipFill>
          <a:blip r:embed="rId2"/>
          <a:srcRect l="16072" t="34483" r="17042" b="20689"/>
          <a:stretch>
            <a:fillRect/>
          </a:stretch>
        </p:blipFill>
        <p:spPr bwMode="auto">
          <a:xfrm>
            <a:off x="6477003" y="1428736"/>
            <a:ext cx="5714997" cy="2571768"/>
          </a:xfrm>
          <a:prstGeom prst="rect">
            <a:avLst/>
          </a:prstGeom>
          <a:noFill/>
          <a:ln w="9525">
            <a:noFill/>
            <a:miter lim="800000"/>
            <a:headEnd/>
            <a:tailEnd/>
          </a:ln>
          <a:effectLst/>
        </p:spPr>
      </p:pic>
      <p:sp>
        <p:nvSpPr>
          <p:cNvPr id="5" name="TextBox 4"/>
          <p:cNvSpPr txBox="1"/>
          <p:nvPr/>
        </p:nvSpPr>
        <p:spPr>
          <a:xfrm>
            <a:off x="190459" y="1333486"/>
            <a:ext cx="6191293" cy="325287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buFont typeface="Wingdings" pitchFamily="2" charset="2"/>
              <a:buChar char="Ø"/>
            </a:pPr>
            <a:r>
              <a:rPr lang="en-US" sz="1867" dirty="0"/>
              <a:t> The defaulters are paying back their loan in an average of 2-2.5 days and the non-defaulters are paying back their loan in an average of 3 days over last 30 days.</a:t>
            </a:r>
          </a:p>
          <a:p>
            <a:pPr>
              <a:buFont typeface="Wingdings" pitchFamily="2" charset="2"/>
              <a:buChar char="Ø"/>
            </a:pPr>
            <a:endParaRPr lang="en-US" sz="1867" dirty="0"/>
          </a:p>
          <a:p>
            <a:pPr>
              <a:buFont typeface="Wingdings" pitchFamily="2" charset="2"/>
              <a:buChar char="Ø"/>
            </a:pPr>
            <a:r>
              <a:rPr lang="en-US" sz="1867" dirty="0"/>
              <a:t> The defaulters in last 90 days , are paying back their loan in an average of 3 days and non-defaulters are paying back their loan in 4-5 days over last 90 days.</a:t>
            </a:r>
          </a:p>
          <a:p>
            <a:endParaRPr lang="en-US" sz="1867" dirty="0"/>
          </a:p>
          <a:p>
            <a:pPr>
              <a:buFont typeface="Wingdings" pitchFamily="2" charset="2"/>
              <a:buChar char="Ø"/>
            </a:pPr>
            <a:r>
              <a:rPr lang="en-US" sz="1867" dirty="0"/>
              <a:t> It is seem from the plot that when an average payback time is below 3 days over last 30 &amp; 90 days, then defaulters rate is high.</a:t>
            </a:r>
          </a:p>
        </p:txBody>
      </p:sp>
      <p:pic>
        <p:nvPicPr>
          <p:cNvPr id="8195" name="Picture 3"/>
          <p:cNvPicPr>
            <a:picLocks noChangeAspect="1" noChangeArrowheads="1"/>
          </p:cNvPicPr>
          <p:nvPr/>
        </p:nvPicPr>
        <p:blipFill>
          <a:blip r:embed="rId3"/>
          <a:srcRect l="15912" t="37011" r="16156" b="18359"/>
          <a:stretch>
            <a:fillRect/>
          </a:stretch>
        </p:blipFill>
        <p:spPr bwMode="auto">
          <a:xfrm>
            <a:off x="6667504" y="4095755"/>
            <a:ext cx="5524496" cy="2762245"/>
          </a:xfrm>
          <a:prstGeom prst="rect">
            <a:avLst/>
          </a:prstGeom>
          <a:noFill/>
          <a:ln w="9525">
            <a:noFill/>
            <a:miter lim="800000"/>
            <a:headEnd/>
            <a:tailEnd/>
          </a:ln>
          <a:effectLst/>
        </p:spPr>
      </p:pic>
      <p:sp>
        <p:nvSpPr>
          <p:cNvPr id="7" name="TextBox 6"/>
          <p:cNvSpPr txBox="1"/>
          <p:nvPr/>
        </p:nvSpPr>
        <p:spPr>
          <a:xfrm>
            <a:off x="285709" y="5238763"/>
            <a:ext cx="6000792" cy="140525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457189" indent="-457189">
              <a:buFont typeface="Wingdings" pitchFamily="2" charset="2"/>
              <a:buChar char="q"/>
            </a:pPr>
            <a:r>
              <a:rPr lang="en-US" sz="2133" dirty="0"/>
              <a:t>The users who have taken loans in the month of august, they seem paying back their loan within 5 days.</a:t>
            </a:r>
          </a:p>
          <a:p>
            <a:endParaRPr lang="en-US" sz="213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7188"/>
            <a:ext cx="10515600" cy="1133499"/>
          </a:xfrm>
        </p:spPr>
        <p:txBody>
          <a:bodyPr>
            <a:normAutofit/>
          </a:bodyPr>
          <a:lstStyle/>
          <a:p>
            <a:pPr algn="ctr"/>
            <a:r>
              <a:rPr lang="en-US" sz="5200"/>
              <a:t>Agenda</a:t>
            </a:r>
          </a:p>
        </p:txBody>
      </p:sp>
      <p:graphicFrame>
        <p:nvGraphicFramePr>
          <p:cNvPr id="5" name="Content Placeholder 2">
            <a:extLst>
              <a:ext uri="{FF2B5EF4-FFF2-40B4-BE49-F238E27FC236}">
                <a16:creationId xmlns:a16="http://schemas.microsoft.com/office/drawing/2014/main" id="{D9572722-966C-34C6-F47D-BCD0C06E9C75}"/>
              </a:ext>
            </a:extLst>
          </p:cNvPr>
          <p:cNvGraphicFramePr>
            <a:graphicFrameLocks noGrp="1"/>
          </p:cNvGraphicFramePr>
          <p:nvPr>
            <p:ph idx="1"/>
            <p:extLst>
              <p:ext uri="{D42A27DB-BD31-4B8C-83A1-F6EECF244321}">
                <p14:modId xmlns:p14="http://schemas.microsoft.com/office/powerpoint/2010/main" val="278036069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723" y="666731"/>
            <a:ext cx="7581915" cy="534147"/>
          </a:xfrm>
        </p:spPr>
        <p:txBody>
          <a:bodyPr>
            <a:normAutofit fontScale="90000"/>
          </a:bodyPr>
          <a:lstStyle/>
          <a:p>
            <a:r>
              <a:rPr lang="en-US" sz="3733" dirty="0">
                <a:solidFill>
                  <a:schemeClr val="accent3">
                    <a:lumMod val="75000"/>
                  </a:schemeClr>
                </a:solidFill>
              </a:rPr>
              <a:t>Identifying  the  outliers using box plot</a:t>
            </a:r>
          </a:p>
        </p:txBody>
      </p:sp>
      <p:pic>
        <p:nvPicPr>
          <p:cNvPr id="9218" name="Picture 2"/>
          <p:cNvPicPr>
            <a:picLocks noGrp="1" noChangeAspect="1" noChangeArrowheads="1"/>
          </p:cNvPicPr>
          <p:nvPr>
            <p:ph idx="1"/>
          </p:nvPr>
        </p:nvPicPr>
        <p:blipFill>
          <a:blip r:embed="rId2" cstate="print"/>
          <a:srcRect l="16869" t="28571" r="10845" b="8928"/>
          <a:stretch>
            <a:fillRect/>
          </a:stretch>
        </p:blipFill>
        <p:spPr bwMode="auto">
          <a:xfrm>
            <a:off x="0" y="1523987"/>
            <a:ext cx="4190987" cy="1524011"/>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cstate="print"/>
          <a:srcRect l="17136" t="27213" r="11260" b="10740"/>
          <a:stretch>
            <a:fillRect/>
          </a:stretch>
        </p:blipFill>
        <p:spPr bwMode="auto">
          <a:xfrm>
            <a:off x="0" y="3047997"/>
            <a:ext cx="4190987" cy="1428760"/>
          </a:xfrm>
          <a:prstGeom prst="rect">
            <a:avLst/>
          </a:prstGeom>
          <a:noFill/>
          <a:ln w="9525">
            <a:noFill/>
            <a:miter lim="800000"/>
            <a:headEnd/>
            <a:tailEnd/>
          </a:ln>
          <a:effectLst/>
        </p:spPr>
      </p:pic>
      <p:pic>
        <p:nvPicPr>
          <p:cNvPr id="9220" name="Picture 4"/>
          <p:cNvPicPr>
            <a:picLocks noChangeAspect="1" noChangeArrowheads="1"/>
          </p:cNvPicPr>
          <p:nvPr/>
        </p:nvPicPr>
        <p:blipFill>
          <a:blip r:embed="rId4" cstate="print"/>
          <a:srcRect l="16945" t="26052" r="10839" b="12990"/>
          <a:stretch>
            <a:fillRect/>
          </a:stretch>
        </p:blipFill>
        <p:spPr bwMode="auto">
          <a:xfrm>
            <a:off x="0" y="4476757"/>
            <a:ext cx="4286237" cy="1238283"/>
          </a:xfrm>
          <a:prstGeom prst="rect">
            <a:avLst/>
          </a:prstGeom>
          <a:noFill/>
          <a:ln w="9525">
            <a:noFill/>
            <a:miter lim="800000"/>
            <a:headEnd/>
            <a:tailEnd/>
          </a:ln>
          <a:effectLst/>
        </p:spPr>
      </p:pic>
      <p:pic>
        <p:nvPicPr>
          <p:cNvPr id="9221" name="Picture 5"/>
          <p:cNvPicPr>
            <a:picLocks noChangeAspect="1" noChangeArrowheads="1"/>
          </p:cNvPicPr>
          <p:nvPr/>
        </p:nvPicPr>
        <p:blipFill>
          <a:blip r:embed="rId5"/>
          <a:srcRect l="16945" t="45646" r="10839" b="22786"/>
          <a:stretch>
            <a:fillRect/>
          </a:stretch>
        </p:blipFill>
        <p:spPr bwMode="auto">
          <a:xfrm>
            <a:off x="0" y="5810267"/>
            <a:ext cx="4286237" cy="1047733"/>
          </a:xfrm>
          <a:prstGeom prst="rect">
            <a:avLst/>
          </a:prstGeom>
          <a:noFill/>
          <a:ln w="9525">
            <a:noFill/>
            <a:miter lim="800000"/>
            <a:headEnd/>
            <a:tailEnd/>
          </a:ln>
          <a:effectLst/>
        </p:spPr>
      </p:pic>
      <p:sp>
        <p:nvSpPr>
          <p:cNvPr id="8" name="TextBox 7"/>
          <p:cNvSpPr txBox="1"/>
          <p:nvPr/>
        </p:nvSpPr>
        <p:spPr>
          <a:xfrm>
            <a:off x="4476739" y="1714488"/>
            <a:ext cx="7524803" cy="210358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buFont typeface="Wingdings" pitchFamily="2" charset="2"/>
              <a:buChar char="q"/>
            </a:pPr>
            <a:r>
              <a:rPr lang="en-US" sz="1867" dirty="0"/>
              <a:t> A box plot is used to summarize data sets by using the box and whisker plot method. This function helps to understand the data summary properly. Box plots can be very useful when we want to know how the data is distributed and spread. Three types of quartiles are used in the box plot to plot the data. These values include the median, maximum, minimum , upper quartile and lower quartile  statistical values. A box plot summarizes this data in the 25</a:t>
            </a:r>
            <a:r>
              <a:rPr lang="en-US" sz="1867" baseline="30000" dirty="0"/>
              <a:t>th</a:t>
            </a:r>
            <a:r>
              <a:rPr lang="en-US" sz="1867" dirty="0"/>
              <a:t> , 50</a:t>
            </a:r>
            <a:r>
              <a:rPr lang="en-US" sz="1867" baseline="30000" dirty="0"/>
              <a:t>th</a:t>
            </a:r>
            <a:r>
              <a:rPr lang="en-US" sz="1867" dirty="0"/>
              <a:t> and 75</a:t>
            </a:r>
            <a:r>
              <a:rPr lang="en-US" sz="1867" baseline="30000" dirty="0"/>
              <a:t>th</a:t>
            </a:r>
            <a:r>
              <a:rPr lang="en-US" sz="1867" dirty="0"/>
              <a:t>  percentiles.</a:t>
            </a:r>
          </a:p>
        </p:txBody>
      </p:sp>
      <p:sp>
        <p:nvSpPr>
          <p:cNvPr id="9" name="TextBox 8"/>
          <p:cNvSpPr txBox="1"/>
          <p:nvPr/>
        </p:nvSpPr>
        <p:spPr>
          <a:xfrm>
            <a:off x="4571989" y="4667259"/>
            <a:ext cx="7429552" cy="152894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buFont typeface="Wingdings" pitchFamily="2" charset="2"/>
              <a:buChar char="q"/>
            </a:pPr>
            <a:r>
              <a:rPr lang="en-US" sz="1867" dirty="0"/>
              <a:t> From the box plot we can notice the outliers present in all the features  except Day  and Month columns. I have removed the outliers in these columns using percentile method except  Day , Month  and label . Since label is our target columns  we should not loose any data by  removing outliers  in this column.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475" y="666731"/>
            <a:ext cx="6724659" cy="534147"/>
          </a:xfrm>
        </p:spPr>
        <p:txBody>
          <a:bodyPr>
            <a:normAutofit fontScale="90000"/>
          </a:bodyPr>
          <a:lstStyle/>
          <a:p>
            <a:r>
              <a:rPr lang="en-US" sz="3200" dirty="0">
                <a:solidFill>
                  <a:schemeClr val="accent3">
                    <a:lumMod val="75000"/>
                  </a:schemeClr>
                </a:solidFill>
              </a:rPr>
              <a:t>Data After Removing Skewness and Outliers</a:t>
            </a:r>
          </a:p>
        </p:txBody>
      </p:sp>
      <p:pic>
        <p:nvPicPr>
          <p:cNvPr id="10242" name="Picture 2"/>
          <p:cNvPicPr>
            <a:picLocks noGrp="1" noChangeAspect="1" noChangeArrowheads="1"/>
          </p:cNvPicPr>
          <p:nvPr>
            <p:ph idx="1"/>
          </p:nvPr>
        </p:nvPicPr>
        <p:blipFill>
          <a:blip r:embed="rId2" cstate="print"/>
          <a:srcRect l="16647" t="30508" r="11883" b="38983"/>
          <a:stretch>
            <a:fillRect/>
          </a:stretch>
        </p:blipFill>
        <p:spPr bwMode="auto">
          <a:xfrm>
            <a:off x="0" y="1333485"/>
            <a:ext cx="5333995" cy="571504"/>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cstate="print"/>
          <a:srcRect l="16945" t="40276" r="12063" b="29245"/>
          <a:stretch>
            <a:fillRect/>
          </a:stretch>
        </p:blipFill>
        <p:spPr bwMode="auto">
          <a:xfrm>
            <a:off x="0" y="1904989"/>
            <a:ext cx="5333995" cy="666755"/>
          </a:xfrm>
          <a:prstGeom prst="rect">
            <a:avLst/>
          </a:prstGeom>
          <a:noFill/>
          <a:ln w="9525">
            <a:noFill/>
            <a:miter lim="800000"/>
            <a:headEnd/>
            <a:tailEnd/>
          </a:ln>
          <a:effectLst/>
        </p:spPr>
      </p:pic>
      <p:pic>
        <p:nvPicPr>
          <p:cNvPr id="10244" name="Picture 4"/>
          <p:cNvPicPr>
            <a:picLocks noChangeAspect="1" noChangeArrowheads="1"/>
          </p:cNvPicPr>
          <p:nvPr/>
        </p:nvPicPr>
        <p:blipFill>
          <a:blip r:embed="rId4"/>
          <a:srcRect l="17557" t="33672" r="12063" b="35849"/>
          <a:stretch>
            <a:fillRect/>
          </a:stretch>
        </p:blipFill>
        <p:spPr bwMode="auto">
          <a:xfrm>
            <a:off x="0" y="2571744"/>
            <a:ext cx="5333995" cy="571504"/>
          </a:xfrm>
          <a:prstGeom prst="rect">
            <a:avLst/>
          </a:prstGeom>
          <a:noFill/>
          <a:ln w="9525">
            <a:noFill/>
            <a:miter lim="800000"/>
            <a:headEnd/>
            <a:tailEnd/>
          </a:ln>
          <a:effectLst/>
        </p:spPr>
      </p:pic>
      <p:pic>
        <p:nvPicPr>
          <p:cNvPr id="10245" name="Picture 5"/>
          <p:cNvPicPr>
            <a:picLocks noChangeAspect="1" noChangeArrowheads="1"/>
          </p:cNvPicPr>
          <p:nvPr/>
        </p:nvPicPr>
        <p:blipFill>
          <a:blip r:embed="rId5"/>
          <a:srcRect l="17557" t="38026" r="12063" b="31495"/>
          <a:stretch>
            <a:fillRect/>
          </a:stretch>
        </p:blipFill>
        <p:spPr bwMode="auto">
          <a:xfrm>
            <a:off x="0" y="3143248"/>
            <a:ext cx="5333995" cy="571504"/>
          </a:xfrm>
          <a:prstGeom prst="rect">
            <a:avLst/>
          </a:prstGeom>
          <a:noFill/>
          <a:ln w="9525">
            <a:noFill/>
            <a:miter lim="800000"/>
            <a:headEnd/>
            <a:tailEnd/>
          </a:ln>
          <a:effectLst/>
        </p:spPr>
      </p:pic>
      <p:pic>
        <p:nvPicPr>
          <p:cNvPr id="10246" name="Picture 6"/>
          <p:cNvPicPr>
            <a:picLocks noChangeAspect="1" noChangeArrowheads="1"/>
          </p:cNvPicPr>
          <p:nvPr/>
        </p:nvPicPr>
        <p:blipFill>
          <a:blip r:embed="rId6"/>
          <a:srcRect l="17557" t="42380" r="12063" b="28229"/>
          <a:stretch>
            <a:fillRect/>
          </a:stretch>
        </p:blipFill>
        <p:spPr bwMode="auto">
          <a:xfrm>
            <a:off x="0" y="3714752"/>
            <a:ext cx="5333995" cy="666755"/>
          </a:xfrm>
          <a:prstGeom prst="rect">
            <a:avLst/>
          </a:prstGeom>
          <a:noFill/>
          <a:ln w="9525">
            <a:noFill/>
            <a:miter lim="800000"/>
            <a:headEnd/>
            <a:tailEnd/>
          </a:ln>
          <a:effectLst/>
        </p:spPr>
      </p:pic>
      <p:pic>
        <p:nvPicPr>
          <p:cNvPr id="10247" name="Picture 7"/>
          <p:cNvPicPr>
            <a:picLocks noChangeAspect="1" noChangeArrowheads="1"/>
          </p:cNvPicPr>
          <p:nvPr/>
        </p:nvPicPr>
        <p:blipFill>
          <a:blip r:embed="rId7"/>
          <a:srcRect l="17557" t="40203" r="12063" b="29318"/>
          <a:stretch>
            <a:fillRect/>
          </a:stretch>
        </p:blipFill>
        <p:spPr bwMode="auto">
          <a:xfrm>
            <a:off x="0" y="4381507"/>
            <a:ext cx="5333995" cy="666755"/>
          </a:xfrm>
          <a:prstGeom prst="rect">
            <a:avLst/>
          </a:prstGeom>
          <a:noFill/>
          <a:ln w="9525">
            <a:noFill/>
            <a:miter lim="800000"/>
            <a:headEnd/>
            <a:tailEnd/>
          </a:ln>
          <a:effectLst/>
        </p:spPr>
      </p:pic>
      <p:pic>
        <p:nvPicPr>
          <p:cNvPr id="10248" name="Picture 8"/>
          <p:cNvPicPr>
            <a:picLocks noChangeAspect="1" noChangeArrowheads="1"/>
          </p:cNvPicPr>
          <p:nvPr/>
        </p:nvPicPr>
        <p:blipFill>
          <a:blip r:embed="rId8"/>
          <a:srcRect l="17557" t="43469" r="12063" b="26052"/>
          <a:stretch>
            <a:fillRect/>
          </a:stretch>
        </p:blipFill>
        <p:spPr bwMode="auto">
          <a:xfrm>
            <a:off x="0" y="5048261"/>
            <a:ext cx="5333995" cy="666755"/>
          </a:xfrm>
          <a:prstGeom prst="rect">
            <a:avLst/>
          </a:prstGeom>
          <a:noFill/>
          <a:ln w="9525">
            <a:noFill/>
            <a:miter lim="800000"/>
            <a:headEnd/>
            <a:tailEnd/>
          </a:ln>
          <a:effectLst/>
        </p:spPr>
      </p:pic>
      <p:pic>
        <p:nvPicPr>
          <p:cNvPr id="10249" name="Picture 9"/>
          <p:cNvPicPr>
            <a:picLocks noChangeAspect="1" noChangeArrowheads="1"/>
          </p:cNvPicPr>
          <p:nvPr/>
        </p:nvPicPr>
        <p:blipFill>
          <a:blip r:embed="rId9"/>
          <a:srcRect l="16333" t="26052" r="10839" b="12990"/>
          <a:stretch>
            <a:fillRect/>
          </a:stretch>
        </p:blipFill>
        <p:spPr bwMode="auto">
          <a:xfrm>
            <a:off x="5619747" y="1333485"/>
            <a:ext cx="6572253" cy="1143008"/>
          </a:xfrm>
          <a:prstGeom prst="rect">
            <a:avLst/>
          </a:prstGeom>
          <a:noFill/>
          <a:ln w="9525">
            <a:noFill/>
            <a:miter lim="800000"/>
            <a:headEnd/>
            <a:tailEnd/>
          </a:ln>
          <a:effectLst/>
        </p:spPr>
      </p:pic>
      <p:pic>
        <p:nvPicPr>
          <p:cNvPr id="10250" name="Picture 10"/>
          <p:cNvPicPr>
            <a:picLocks noChangeAspect="1" noChangeArrowheads="1"/>
          </p:cNvPicPr>
          <p:nvPr/>
        </p:nvPicPr>
        <p:blipFill>
          <a:blip r:embed="rId10"/>
          <a:srcRect l="16524" t="30479" r="10648" b="7474"/>
          <a:stretch>
            <a:fillRect/>
          </a:stretch>
        </p:blipFill>
        <p:spPr bwMode="auto">
          <a:xfrm>
            <a:off x="5619747" y="2476493"/>
            <a:ext cx="6572253" cy="1238259"/>
          </a:xfrm>
          <a:prstGeom prst="rect">
            <a:avLst/>
          </a:prstGeom>
          <a:noFill/>
          <a:ln w="9525">
            <a:noFill/>
            <a:miter lim="800000"/>
            <a:headEnd/>
            <a:tailEnd/>
          </a:ln>
          <a:effectLst/>
        </p:spPr>
      </p:pic>
      <p:pic>
        <p:nvPicPr>
          <p:cNvPr id="10251" name="Picture 11"/>
          <p:cNvPicPr>
            <a:picLocks noChangeAspect="1" noChangeArrowheads="1"/>
          </p:cNvPicPr>
          <p:nvPr/>
        </p:nvPicPr>
        <p:blipFill>
          <a:blip r:embed="rId11"/>
          <a:srcRect l="16945" t="29318" r="10839" b="10813"/>
          <a:stretch>
            <a:fillRect/>
          </a:stretch>
        </p:blipFill>
        <p:spPr bwMode="auto">
          <a:xfrm>
            <a:off x="5619747" y="3714752"/>
            <a:ext cx="6572253" cy="1143008"/>
          </a:xfrm>
          <a:prstGeom prst="rect">
            <a:avLst/>
          </a:prstGeom>
          <a:noFill/>
          <a:ln w="9525">
            <a:noFill/>
            <a:miter lim="800000"/>
            <a:headEnd/>
            <a:tailEnd/>
          </a:ln>
          <a:effectLst/>
        </p:spPr>
      </p:pic>
      <p:pic>
        <p:nvPicPr>
          <p:cNvPr id="10252" name="Picture 12"/>
          <p:cNvPicPr>
            <a:picLocks noChangeAspect="1" noChangeArrowheads="1"/>
          </p:cNvPicPr>
          <p:nvPr/>
        </p:nvPicPr>
        <p:blipFill>
          <a:blip r:embed="rId12"/>
          <a:srcRect l="16333" t="43468" r="10839" b="24964"/>
          <a:stretch>
            <a:fillRect/>
          </a:stretch>
        </p:blipFill>
        <p:spPr bwMode="auto">
          <a:xfrm>
            <a:off x="5619747" y="4857760"/>
            <a:ext cx="6572253" cy="857256"/>
          </a:xfrm>
          <a:prstGeom prst="rect">
            <a:avLst/>
          </a:prstGeom>
          <a:noFill/>
          <a:ln w="9525">
            <a:noFill/>
            <a:miter lim="800000"/>
            <a:headEnd/>
            <a:tailEnd/>
          </a:ln>
          <a:effectLst/>
        </p:spPr>
      </p:pic>
      <p:sp>
        <p:nvSpPr>
          <p:cNvPr id="15" name="TextBox 14"/>
          <p:cNvSpPr txBox="1"/>
          <p:nvPr/>
        </p:nvSpPr>
        <p:spPr>
          <a:xfrm>
            <a:off x="285709" y="6096019"/>
            <a:ext cx="11715832" cy="66697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67" dirty="0"/>
              <a:t>This is the data after removing outliers and skewness using percentile method and power transformations  methods respectively.  The data looks almost normal and outliers level also reduced.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273" name="Group 11272">
            <a:extLst>
              <a:ext uri="{FF2B5EF4-FFF2-40B4-BE49-F238E27FC236}">
                <a16:creationId xmlns:a16="http://schemas.microsoft.com/office/drawing/2014/main" id="{B29018A0-5DE6-4CC9-AB25-675616AF7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24400" cy="6858000"/>
            <a:chOff x="7467600" y="0"/>
            <a:chExt cx="4724400" cy="6858000"/>
          </a:xfrm>
        </p:grpSpPr>
        <p:sp>
          <p:nvSpPr>
            <p:cNvPr id="11274" name="Rectangle 11273">
              <a:extLst>
                <a:ext uri="{FF2B5EF4-FFF2-40B4-BE49-F238E27FC236}">
                  <a16:creationId xmlns:a16="http://schemas.microsoft.com/office/drawing/2014/main" id="{BAD5C302-E4AF-4B3F-818D-17AEA68E7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5" name="Rectangle 11274">
              <a:extLst>
                <a:ext uri="{FF2B5EF4-FFF2-40B4-BE49-F238E27FC236}">
                  <a16:creationId xmlns:a16="http://schemas.microsoft.com/office/drawing/2014/main" id="{7D27820F-8F33-4F10-AFA0-72D2722D2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1277" name="Freeform: Shape 11276">
            <a:extLst>
              <a:ext uri="{FF2B5EF4-FFF2-40B4-BE49-F238E27FC236}">
                <a16:creationId xmlns:a16="http://schemas.microsoft.com/office/drawing/2014/main" id="{8B88B599-C539-4F18-A32A-40207EC6E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24401" cy="6858000"/>
          </a:xfrm>
          <a:custGeom>
            <a:avLst/>
            <a:gdLst>
              <a:gd name="connsiteX0" fmla="*/ 369702 w 4724401"/>
              <a:gd name="connsiteY0" fmla="*/ 6712169 h 6858000"/>
              <a:gd name="connsiteX1" fmla="*/ 366575 w 4724401"/>
              <a:gd name="connsiteY1" fmla="*/ 6715556 h 6858000"/>
              <a:gd name="connsiteX2" fmla="*/ 371637 w 4724401"/>
              <a:gd name="connsiteY2" fmla="*/ 6713954 h 6858000"/>
              <a:gd name="connsiteX3" fmla="*/ 1019354 w 4724401"/>
              <a:gd name="connsiteY3" fmla="*/ 6315006 h 6858000"/>
              <a:gd name="connsiteX4" fmla="*/ 441046 w 4724401"/>
              <a:gd name="connsiteY4" fmla="*/ 6691153 h 6858000"/>
              <a:gd name="connsiteX5" fmla="*/ 1019354 w 4724401"/>
              <a:gd name="connsiteY5" fmla="*/ 6315006 h 6858000"/>
              <a:gd name="connsiteX6" fmla="*/ 991680 w 4724401"/>
              <a:gd name="connsiteY6" fmla="*/ 6298413 h 6858000"/>
              <a:gd name="connsiteX7" fmla="*/ 409060 w 4724401"/>
              <a:gd name="connsiteY7" fmla="*/ 6671470 h 6858000"/>
              <a:gd name="connsiteX8" fmla="*/ 991680 w 4724401"/>
              <a:gd name="connsiteY8" fmla="*/ 6298413 h 6858000"/>
              <a:gd name="connsiteX9" fmla="*/ 4724401 w 4724401"/>
              <a:gd name="connsiteY9" fmla="*/ 6289099 h 6858000"/>
              <a:gd name="connsiteX10" fmla="*/ 4724401 w 4724401"/>
              <a:gd name="connsiteY10" fmla="*/ 6407899 h 6858000"/>
              <a:gd name="connsiteX11" fmla="*/ 4689678 w 4724401"/>
              <a:gd name="connsiteY11" fmla="*/ 6440241 h 6858000"/>
              <a:gd name="connsiteX12" fmla="*/ 4477543 w 4724401"/>
              <a:gd name="connsiteY12" fmla="*/ 6674836 h 6858000"/>
              <a:gd name="connsiteX13" fmla="*/ 4329957 w 4724401"/>
              <a:gd name="connsiteY13" fmla="*/ 6858000 h 6858000"/>
              <a:gd name="connsiteX14" fmla="*/ 4218595 w 4724401"/>
              <a:gd name="connsiteY14" fmla="*/ 6858000 h 6858000"/>
              <a:gd name="connsiteX15" fmla="*/ 4368888 w 4724401"/>
              <a:gd name="connsiteY15" fmla="*/ 6668412 h 6858000"/>
              <a:gd name="connsiteX16" fmla="*/ 4563091 w 4724401"/>
              <a:gd name="connsiteY16" fmla="*/ 6442508 h 6858000"/>
              <a:gd name="connsiteX17" fmla="*/ 4660205 w 4724401"/>
              <a:gd name="connsiteY17" fmla="*/ 6345369 h 6858000"/>
              <a:gd name="connsiteX18" fmla="*/ 4724401 w 4724401"/>
              <a:gd name="connsiteY18" fmla="*/ 6198577 h 6858000"/>
              <a:gd name="connsiteX19" fmla="*/ 4724401 w 4724401"/>
              <a:gd name="connsiteY19" fmla="*/ 6238480 h 6858000"/>
              <a:gd name="connsiteX20" fmla="*/ 4689789 w 4724401"/>
              <a:gd name="connsiteY20" fmla="*/ 6268382 h 6858000"/>
              <a:gd name="connsiteX21" fmla="*/ 4418722 w 4724401"/>
              <a:gd name="connsiteY21" fmla="*/ 6570886 h 6858000"/>
              <a:gd name="connsiteX22" fmla="*/ 4214944 w 4724401"/>
              <a:gd name="connsiteY22" fmla="*/ 6858000 h 6858000"/>
              <a:gd name="connsiteX23" fmla="*/ 4177898 w 4724401"/>
              <a:gd name="connsiteY23" fmla="*/ 6858000 h 6858000"/>
              <a:gd name="connsiteX24" fmla="*/ 4391597 w 4724401"/>
              <a:gd name="connsiteY24" fmla="*/ 6556370 h 6858000"/>
              <a:gd name="connsiteX25" fmla="*/ 4668889 w 4724401"/>
              <a:gd name="connsiteY25" fmla="*/ 6246399 h 6858000"/>
              <a:gd name="connsiteX26" fmla="*/ 4724401 w 4724401"/>
              <a:gd name="connsiteY26" fmla="*/ 5924240 h 6858000"/>
              <a:gd name="connsiteX27" fmla="*/ 4724401 w 4724401"/>
              <a:gd name="connsiteY27" fmla="*/ 6044002 h 6858000"/>
              <a:gd name="connsiteX28" fmla="*/ 4695216 w 4724401"/>
              <a:gd name="connsiteY28" fmla="*/ 6071545 h 6858000"/>
              <a:gd name="connsiteX29" fmla="*/ 4317146 w 4724401"/>
              <a:gd name="connsiteY29" fmla="*/ 6587716 h 6858000"/>
              <a:gd name="connsiteX30" fmla="*/ 4171627 w 4724401"/>
              <a:gd name="connsiteY30" fmla="*/ 6858000 h 6858000"/>
              <a:gd name="connsiteX31" fmla="*/ 4081585 w 4724401"/>
              <a:gd name="connsiteY31" fmla="*/ 6858000 h 6858000"/>
              <a:gd name="connsiteX32" fmla="*/ 4238603 w 4724401"/>
              <a:gd name="connsiteY32" fmla="*/ 6559341 h 6858000"/>
              <a:gd name="connsiteX33" fmla="*/ 4620848 w 4724401"/>
              <a:gd name="connsiteY33" fmla="*/ 6021419 h 6858000"/>
              <a:gd name="connsiteX34" fmla="*/ 103333 w 4724401"/>
              <a:gd name="connsiteY34" fmla="*/ 5699602 h 6858000"/>
              <a:gd name="connsiteX35" fmla="*/ 233938 w 4724401"/>
              <a:gd name="connsiteY35" fmla="*/ 5809416 h 6858000"/>
              <a:gd name="connsiteX36" fmla="*/ 883580 w 4724401"/>
              <a:gd name="connsiteY36" fmla="*/ 6180710 h 6858000"/>
              <a:gd name="connsiteX37" fmla="*/ 487337 w 4724401"/>
              <a:gd name="connsiteY37" fmla="*/ 5950182 h 6858000"/>
              <a:gd name="connsiteX38" fmla="*/ 354051 w 4724401"/>
              <a:gd name="connsiteY38" fmla="*/ 5854912 h 6858000"/>
              <a:gd name="connsiteX39" fmla="*/ 195436 w 4724401"/>
              <a:gd name="connsiteY39" fmla="*/ 5755068 h 6858000"/>
              <a:gd name="connsiteX40" fmla="*/ 51253 w 4724401"/>
              <a:gd name="connsiteY40" fmla="*/ 5631825 h 6858000"/>
              <a:gd name="connsiteX41" fmla="*/ 211622 w 4724401"/>
              <a:gd name="connsiteY41" fmla="*/ 5728803 h 6858000"/>
              <a:gd name="connsiteX42" fmla="*/ 371652 w 4724401"/>
              <a:gd name="connsiteY42" fmla="*/ 5829062 h 6858000"/>
              <a:gd name="connsiteX43" fmla="*/ 505903 w 4724401"/>
              <a:gd name="connsiteY43" fmla="*/ 5925221 h 6858000"/>
              <a:gd name="connsiteX44" fmla="*/ 899240 w 4724401"/>
              <a:gd name="connsiteY44" fmla="*/ 6153068 h 6858000"/>
              <a:gd name="connsiteX45" fmla="*/ 988114 w 4724401"/>
              <a:gd name="connsiteY45" fmla="*/ 6174204 h 6858000"/>
              <a:gd name="connsiteX46" fmla="*/ 845971 w 4724401"/>
              <a:gd name="connsiteY46" fmla="*/ 6067177 h 6858000"/>
              <a:gd name="connsiteX47" fmla="*/ 448057 w 4724401"/>
              <a:gd name="connsiteY47" fmla="*/ 5841376 h 6858000"/>
              <a:gd name="connsiteX48" fmla="*/ 51253 w 4724401"/>
              <a:gd name="connsiteY48" fmla="*/ 5631825 h 6858000"/>
              <a:gd name="connsiteX49" fmla="*/ 2606687 w 4724401"/>
              <a:gd name="connsiteY49" fmla="*/ 5630718 h 6858000"/>
              <a:gd name="connsiteX50" fmla="*/ 2645658 w 4724401"/>
              <a:gd name="connsiteY50" fmla="*/ 6640259 h 6858000"/>
              <a:gd name="connsiteX51" fmla="*/ 2606687 w 4724401"/>
              <a:gd name="connsiteY51" fmla="*/ 5630718 h 6858000"/>
              <a:gd name="connsiteX52" fmla="*/ 3642057 w 4724401"/>
              <a:gd name="connsiteY52" fmla="*/ 5573487 h 6858000"/>
              <a:gd name="connsiteX53" fmla="*/ 3632981 w 4724401"/>
              <a:gd name="connsiteY53" fmla="*/ 5579437 h 6858000"/>
              <a:gd name="connsiteX54" fmla="*/ 3382436 w 4724401"/>
              <a:gd name="connsiteY54" fmla="*/ 5952726 h 6858000"/>
              <a:gd name="connsiteX55" fmla="*/ 3191929 w 4724401"/>
              <a:gd name="connsiteY55" fmla="*/ 6662669 h 6858000"/>
              <a:gd name="connsiteX56" fmla="*/ 3369898 w 4724401"/>
              <a:gd name="connsiteY56" fmla="*/ 6081771 h 6858000"/>
              <a:gd name="connsiteX57" fmla="*/ 3642057 w 4724401"/>
              <a:gd name="connsiteY57" fmla="*/ 5573487 h 6858000"/>
              <a:gd name="connsiteX58" fmla="*/ 2650666 w 4724401"/>
              <a:gd name="connsiteY58" fmla="*/ 5530686 h 6858000"/>
              <a:gd name="connsiteX59" fmla="*/ 2650249 w 4724401"/>
              <a:gd name="connsiteY59" fmla="*/ 5532101 h 6858000"/>
              <a:gd name="connsiteX60" fmla="*/ 2663808 w 4724401"/>
              <a:gd name="connsiteY60" fmla="*/ 6535215 h 6858000"/>
              <a:gd name="connsiteX61" fmla="*/ 2665418 w 4724401"/>
              <a:gd name="connsiteY61" fmla="*/ 6132756 h 6858000"/>
              <a:gd name="connsiteX62" fmla="*/ 2650666 w 4724401"/>
              <a:gd name="connsiteY62" fmla="*/ 5530686 h 6858000"/>
              <a:gd name="connsiteX63" fmla="*/ 2680277 w 4724401"/>
              <a:gd name="connsiteY63" fmla="*/ 5479204 h 6858000"/>
              <a:gd name="connsiteX64" fmla="*/ 2678972 w 4724401"/>
              <a:gd name="connsiteY64" fmla="*/ 5481582 h 6858000"/>
              <a:gd name="connsiteX65" fmla="*/ 2696666 w 4724401"/>
              <a:gd name="connsiteY65" fmla="*/ 6133836 h 6858000"/>
              <a:gd name="connsiteX66" fmla="*/ 2695769 w 4724401"/>
              <a:gd name="connsiteY66" fmla="*/ 6390955 h 6858000"/>
              <a:gd name="connsiteX67" fmla="*/ 2739893 w 4724401"/>
              <a:gd name="connsiteY67" fmla="*/ 6108357 h 6858000"/>
              <a:gd name="connsiteX68" fmla="*/ 2680277 w 4724401"/>
              <a:gd name="connsiteY68" fmla="*/ 5479204 h 6858000"/>
              <a:gd name="connsiteX69" fmla="*/ 1132195 w 4724401"/>
              <a:gd name="connsiteY69" fmla="*/ 5467980 h 6858000"/>
              <a:gd name="connsiteX70" fmla="*/ 1679056 w 4724401"/>
              <a:gd name="connsiteY70" fmla="*/ 5516907 h 6858000"/>
              <a:gd name="connsiteX71" fmla="*/ 2128648 w 4724401"/>
              <a:gd name="connsiteY71" fmla="*/ 5474249 h 6858000"/>
              <a:gd name="connsiteX72" fmla="*/ 1825619 w 4724401"/>
              <a:gd name="connsiteY72" fmla="*/ 5478447 h 6858000"/>
              <a:gd name="connsiteX73" fmla="*/ 1737798 w 4724401"/>
              <a:gd name="connsiteY73" fmla="*/ 5483353 h 6858000"/>
              <a:gd name="connsiteX74" fmla="*/ 1132195 w 4724401"/>
              <a:gd name="connsiteY74" fmla="*/ 5467980 h 6858000"/>
              <a:gd name="connsiteX75" fmla="*/ 1456157 w 4724401"/>
              <a:gd name="connsiteY75" fmla="*/ 5371404 h 6858000"/>
              <a:gd name="connsiteX76" fmla="*/ 1244432 w 4724401"/>
              <a:gd name="connsiteY76" fmla="*/ 5385601 h 6858000"/>
              <a:gd name="connsiteX77" fmla="*/ 973990 w 4724401"/>
              <a:gd name="connsiteY77" fmla="*/ 5424940 h 6858000"/>
              <a:gd name="connsiteX78" fmla="*/ 1103809 w 4724401"/>
              <a:gd name="connsiteY78" fmla="*/ 5433720 h 6858000"/>
              <a:gd name="connsiteX79" fmla="*/ 1123454 w 4724401"/>
              <a:gd name="connsiteY79" fmla="*/ 5435727 h 6858000"/>
              <a:gd name="connsiteX80" fmla="*/ 1737017 w 4724401"/>
              <a:gd name="connsiteY80" fmla="*/ 5452183 h 6858000"/>
              <a:gd name="connsiteX81" fmla="*/ 1824397 w 4724401"/>
              <a:gd name="connsiteY81" fmla="*/ 5447757 h 6858000"/>
              <a:gd name="connsiteX82" fmla="*/ 2070059 w 4724401"/>
              <a:gd name="connsiteY82" fmla="*/ 5441660 h 6858000"/>
              <a:gd name="connsiteX83" fmla="*/ 1456157 w 4724401"/>
              <a:gd name="connsiteY83" fmla="*/ 5371404 h 6858000"/>
              <a:gd name="connsiteX84" fmla="*/ 4724401 w 4724401"/>
              <a:gd name="connsiteY84" fmla="*/ 5202141 h 6858000"/>
              <a:gd name="connsiteX85" fmla="*/ 4724401 w 4724401"/>
              <a:gd name="connsiteY85" fmla="*/ 5319690 h 6858000"/>
              <a:gd name="connsiteX86" fmla="*/ 4690088 w 4724401"/>
              <a:gd name="connsiteY86" fmla="*/ 5349711 h 6858000"/>
              <a:gd name="connsiteX87" fmla="*/ 4463413 w 4724401"/>
              <a:gd name="connsiteY87" fmla="*/ 5615162 h 6858000"/>
              <a:gd name="connsiteX88" fmla="*/ 4358134 w 4724401"/>
              <a:gd name="connsiteY88" fmla="*/ 5742791 h 6858000"/>
              <a:gd name="connsiteX89" fmla="*/ 4376219 w 4724401"/>
              <a:gd name="connsiteY89" fmla="*/ 5729027 h 6858000"/>
              <a:gd name="connsiteX90" fmla="*/ 4582340 w 4724401"/>
              <a:gd name="connsiteY90" fmla="*/ 5561037 h 6858000"/>
              <a:gd name="connsiteX91" fmla="*/ 4694684 w 4724401"/>
              <a:gd name="connsiteY91" fmla="*/ 5447098 h 6858000"/>
              <a:gd name="connsiteX92" fmla="*/ 4724401 w 4724401"/>
              <a:gd name="connsiteY92" fmla="*/ 5415874 h 6858000"/>
              <a:gd name="connsiteX93" fmla="*/ 4724401 w 4724401"/>
              <a:gd name="connsiteY93" fmla="*/ 5461678 h 6858000"/>
              <a:gd name="connsiteX94" fmla="*/ 4718341 w 4724401"/>
              <a:gd name="connsiteY94" fmla="*/ 5468043 h 6858000"/>
              <a:gd name="connsiteX95" fmla="*/ 4604655 w 4724401"/>
              <a:gd name="connsiteY95" fmla="*/ 5583434 h 6858000"/>
              <a:gd name="connsiteX96" fmla="*/ 4565074 w 4724401"/>
              <a:gd name="connsiteY96" fmla="*/ 5618550 h 6858000"/>
              <a:gd name="connsiteX97" fmla="*/ 4682209 w 4724401"/>
              <a:gd name="connsiteY97" fmla="*/ 5532923 h 6858000"/>
              <a:gd name="connsiteX98" fmla="*/ 4724401 w 4724401"/>
              <a:gd name="connsiteY98" fmla="*/ 5499248 h 6858000"/>
              <a:gd name="connsiteX99" fmla="*/ 4724401 w 4724401"/>
              <a:gd name="connsiteY99" fmla="*/ 5608295 h 6858000"/>
              <a:gd name="connsiteX100" fmla="*/ 4713577 w 4724401"/>
              <a:gd name="connsiteY100" fmla="*/ 5616803 h 6858000"/>
              <a:gd name="connsiteX101" fmla="*/ 3989559 w 4724401"/>
              <a:gd name="connsiteY101" fmla="*/ 6145945 h 6858000"/>
              <a:gd name="connsiteX102" fmla="*/ 3939824 w 4724401"/>
              <a:gd name="connsiteY102" fmla="*/ 6066900 h 6858000"/>
              <a:gd name="connsiteX103" fmla="*/ 4584537 w 4724401"/>
              <a:gd name="connsiteY103" fmla="*/ 5324826 h 6858000"/>
              <a:gd name="connsiteX104" fmla="*/ 4682005 w 4724401"/>
              <a:gd name="connsiteY104" fmla="*/ 5231398 h 6858000"/>
              <a:gd name="connsiteX105" fmla="*/ 1903353 w 4724401"/>
              <a:gd name="connsiteY105" fmla="*/ 5044827 h 6858000"/>
              <a:gd name="connsiteX106" fmla="*/ 1936931 w 4724401"/>
              <a:gd name="connsiteY106" fmla="*/ 5093954 h 6858000"/>
              <a:gd name="connsiteX107" fmla="*/ 2195868 w 4724401"/>
              <a:gd name="connsiteY107" fmla="*/ 5396574 h 6858000"/>
              <a:gd name="connsiteX108" fmla="*/ 2088852 w 4724401"/>
              <a:gd name="connsiteY108" fmla="*/ 5166123 h 6858000"/>
              <a:gd name="connsiteX109" fmla="*/ 1958241 w 4724401"/>
              <a:gd name="connsiteY109" fmla="*/ 5067955 h 6858000"/>
              <a:gd name="connsiteX110" fmla="*/ 1903353 w 4724401"/>
              <a:gd name="connsiteY110" fmla="*/ 5044827 h 6858000"/>
              <a:gd name="connsiteX111" fmla="*/ 1979378 w 4724401"/>
              <a:gd name="connsiteY111" fmla="*/ 4769504 h 6858000"/>
              <a:gd name="connsiteX112" fmla="*/ 2882120 w 4724401"/>
              <a:gd name="connsiteY112" fmla="*/ 5064547 h 6858000"/>
              <a:gd name="connsiteX113" fmla="*/ 2793103 w 4724401"/>
              <a:gd name="connsiteY113" fmla="*/ 5039699 h 6858000"/>
              <a:gd name="connsiteX114" fmla="*/ 2770041 w 4724401"/>
              <a:gd name="connsiteY114" fmla="*/ 5033634 h 6858000"/>
              <a:gd name="connsiteX115" fmla="*/ 1979378 w 4724401"/>
              <a:gd name="connsiteY115" fmla="*/ 4769504 h 6858000"/>
              <a:gd name="connsiteX116" fmla="*/ 1927410 w 4724401"/>
              <a:gd name="connsiteY116" fmla="*/ 4716164 h 6858000"/>
              <a:gd name="connsiteX117" fmla="*/ 1959587 w 4724401"/>
              <a:gd name="connsiteY117" fmla="*/ 4728849 h 6858000"/>
              <a:gd name="connsiteX118" fmla="*/ 2777707 w 4724401"/>
              <a:gd name="connsiteY118" fmla="*/ 5003991 h 6858000"/>
              <a:gd name="connsiteX119" fmla="*/ 2800768 w 4724401"/>
              <a:gd name="connsiteY119" fmla="*/ 5010056 h 6858000"/>
              <a:gd name="connsiteX120" fmla="*/ 2879408 w 4724401"/>
              <a:gd name="connsiteY120" fmla="*/ 5031590 h 6858000"/>
              <a:gd name="connsiteX121" fmla="*/ 2862295 w 4724401"/>
              <a:gd name="connsiteY121" fmla="*/ 5022958 h 6858000"/>
              <a:gd name="connsiteX122" fmla="*/ 2813343 w 4724401"/>
              <a:gd name="connsiteY122" fmla="*/ 4998369 h 6858000"/>
              <a:gd name="connsiteX123" fmla="*/ 2646245 w 4724401"/>
              <a:gd name="connsiteY123" fmla="*/ 4930999 h 6858000"/>
              <a:gd name="connsiteX124" fmla="*/ 1999243 w 4724401"/>
              <a:gd name="connsiteY124" fmla="*/ 4730524 h 6858000"/>
              <a:gd name="connsiteX125" fmla="*/ 1979527 w 4724401"/>
              <a:gd name="connsiteY125" fmla="*/ 4726651 h 6858000"/>
              <a:gd name="connsiteX126" fmla="*/ 1997014 w 4724401"/>
              <a:gd name="connsiteY126" fmla="*/ 4698007 h 6858000"/>
              <a:gd name="connsiteX127" fmla="*/ 2005458 w 4724401"/>
              <a:gd name="connsiteY127" fmla="*/ 4699540 h 6858000"/>
              <a:gd name="connsiteX128" fmla="*/ 2657186 w 4724401"/>
              <a:gd name="connsiteY128" fmla="*/ 4901687 h 6858000"/>
              <a:gd name="connsiteX129" fmla="*/ 2826662 w 4724401"/>
              <a:gd name="connsiteY129" fmla="*/ 4970362 h 6858000"/>
              <a:gd name="connsiteX130" fmla="*/ 2876100 w 4724401"/>
              <a:gd name="connsiteY130" fmla="*/ 4995397 h 6858000"/>
              <a:gd name="connsiteX131" fmla="*/ 3042600 w 4724401"/>
              <a:gd name="connsiteY131" fmla="*/ 5059532 h 6858000"/>
              <a:gd name="connsiteX132" fmla="*/ 1997014 w 4724401"/>
              <a:gd name="connsiteY132" fmla="*/ 4698007 h 6858000"/>
              <a:gd name="connsiteX133" fmla="*/ 2305292 w 4724401"/>
              <a:gd name="connsiteY133" fmla="*/ 4219492 h 6858000"/>
              <a:gd name="connsiteX134" fmla="*/ 3360922 w 4724401"/>
              <a:gd name="connsiteY134" fmla="*/ 4529373 h 6858000"/>
              <a:gd name="connsiteX135" fmla="*/ 3492420 w 4724401"/>
              <a:gd name="connsiteY135" fmla="*/ 4510145 h 6858000"/>
              <a:gd name="connsiteX136" fmla="*/ 3364086 w 4724401"/>
              <a:gd name="connsiteY136" fmla="*/ 4480340 h 6858000"/>
              <a:gd name="connsiteX137" fmla="*/ 3225818 w 4724401"/>
              <a:gd name="connsiteY137" fmla="*/ 4411822 h 6858000"/>
              <a:gd name="connsiteX138" fmla="*/ 3129696 w 4724401"/>
              <a:gd name="connsiteY138" fmla="*/ 4360704 h 6858000"/>
              <a:gd name="connsiteX139" fmla="*/ 2814545 w 4724401"/>
              <a:gd name="connsiteY139" fmla="*/ 4282955 h 6858000"/>
              <a:gd name="connsiteX140" fmla="*/ 2305292 w 4724401"/>
              <a:gd name="connsiteY140" fmla="*/ 4219492 h 6858000"/>
              <a:gd name="connsiteX141" fmla="*/ 2626982 w 4724401"/>
              <a:gd name="connsiteY141" fmla="*/ 4206450 h 6858000"/>
              <a:gd name="connsiteX142" fmla="*/ 2490617 w 4724401"/>
              <a:gd name="connsiteY142" fmla="*/ 4206951 h 6858000"/>
              <a:gd name="connsiteX143" fmla="*/ 2819869 w 4724401"/>
              <a:gd name="connsiteY143" fmla="*/ 4252936 h 6858000"/>
              <a:gd name="connsiteX144" fmla="*/ 3143018 w 4724401"/>
              <a:gd name="connsiteY144" fmla="*/ 4332698 h 6858000"/>
              <a:gd name="connsiteX145" fmla="*/ 3241520 w 4724401"/>
              <a:gd name="connsiteY145" fmla="*/ 4385112 h 6858000"/>
              <a:gd name="connsiteX146" fmla="*/ 3374575 w 4724401"/>
              <a:gd name="connsiteY146" fmla="*/ 4451517 h 6858000"/>
              <a:gd name="connsiteX147" fmla="*/ 3505221 w 4724401"/>
              <a:gd name="connsiteY147" fmla="*/ 4480757 h 6858000"/>
              <a:gd name="connsiteX148" fmla="*/ 2626982 w 4724401"/>
              <a:gd name="connsiteY148" fmla="*/ 4206450 h 6858000"/>
              <a:gd name="connsiteX149" fmla="*/ 1310106 w 4724401"/>
              <a:gd name="connsiteY149" fmla="*/ 3943217 h 6858000"/>
              <a:gd name="connsiteX150" fmla="*/ 854994 w 4724401"/>
              <a:gd name="connsiteY150" fmla="*/ 4399136 h 6858000"/>
              <a:gd name="connsiteX151" fmla="*/ 742462 w 4724401"/>
              <a:gd name="connsiteY151" fmla="*/ 4594648 h 6858000"/>
              <a:gd name="connsiteX152" fmla="*/ 820602 w 4724401"/>
              <a:gd name="connsiteY152" fmla="*/ 4485915 h 6858000"/>
              <a:gd name="connsiteX153" fmla="*/ 878295 w 4724401"/>
              <a:gd name="connsiteY153" fmla="*/ 4403594 h 6858000"/>
              <a:gd name="connsiteX154" fmla="*/ 1240607 w 4724401"/>
              <a:gd name="connsiteY154" fmla="*/ 4010401 h 6858000"/>
              <a:gd name="connsiteX155" fmla="*/ 1423113 w 4724401"/>
              <a:gd name="connsiteY155" fmla="*/ 3874565 h 6858000"/>
              <a:gd name="connsiteX156" fmla="*/ 1260565 w 4724401"/>
              <a:gd name="connsiteY156" fmla="*/ 4031982 h 6858000"/>
              <a:gd name="connsiteX157" fmla="*/ 901900 w 4724401"/>
              <a:gd name="connsiteY157" fmla="*/ 4421236 h 6858000"/>
              <a:gd name="connsiteX158" fmla="*/ 845044 w 4724401"/>
              <a:gd name="connsiteY158" fmla="*/ 4502436 h 6858000"/>
              <a:gd name="connsiteX159" fmla="*/ 685926 w 4724401"/>
              <a:gd name="connsiteY159" fmla="*/ 4703069 h 6858000"/>
              <a:gd name="connsiteX160" fmla="*/ 684248 w 4724401"/>
              <a:gd name="connsiteY160" fmla="*/ 4706721 h 6858000"/>
              <a:gd name="connsiteX161" fmla="*/ 1423113 w 4724401"/>
              <a:gd name="connsiteY161" fmla="*/ 3874565 h 6858000"/>
              <a:gd name="connsiteX162" fmla="*/ 3316479 w 4724401"/>
              <a:gd name="connsiteY162" fmla="*/ 3872136 h 6858000"/>
              <a:gd name="connsiteX163" fmla="*/ 3546806 w 4724401"/>
              <a:gd name="connsiteY163" fmla="*/ 4356139 h 6858000"/>
              <a:gd name="connsiteX164" fmla="*/ 3364433 w 4724401"/>
              <a:gd name="connsiteY164" fmla="*/ 3953121 h 6858000"/>
              <a:gd name="connsiteX165" fmla="*/ 3291335 w 4724401"/>
              <a:gd name="connsiteY165" fmla="*/ 3767420 h 6858000"/>
              <a:gd name="connsiteX166" fmla="*/ 3390805 w 4724401"/>
              <a:gd name="connsiteY166" fmla="*/ 3937163 h 6858000"/>
              <a:gd name="connsiteX167" fmla="*/ 3579062 w 4724401"/>
              <a:gd name="connsiteY167" fmla="*/ 4359040 h 6858000"/>
              <a:gd name="connsiteX168" fmla="*/ 3467355 w 4724401"/>
              <a:gd name="connsiteY168" fmla="*/ 3988130 h 6858000"/>
              <a:gd name="connsiteX169" fmla="*/ 3310753 w 4724401"/>
              <a:gd name="connsiteY169" fmla="*/ 3787140 h 6858000"/>
              <a:gd name="connsiteX170" fmla="*/ 3291335 w 4724401"/>
              <a:gd name="connsiteY170" fmla="*/ 3767420 h 6858000"/>
              <a:gd name="connsiteX171" fmla="*/ 1635889 w 4724401"/>
              <a:gd name="connsiteY171" fmla="*/ 3709494 h 6858000"/>
              <a:gd name="connsiteX172" fmla="*/ 1634800 w 4724401"/>
              <a:gd name="connsiteY172" fmla="*/ 3731111 h 6858000"/>
              <a:gd name="connsiteX173" fmla="*/ 1635889 w 4724401"/>
              <a:gd name="connsiteY173" fmla="*/ 3709494 h 6858000"/>
              <a:gd name="connsiteX174" fmla="*/ 1510397 w 4724401"/>
              <a:gd name="connsiteY174" fmla="*/ 3684705 h 6858000"/>
              <a:gd name="connsiteX175" fmla="*/ 1146550 w 4724401"/>
              <a:gd name="connsiteY175" fmla="*/ 3802012 h 6858000"/>
              <a:gd name="connsiteX176" fmla="*/ 698834 w 4724401"/>
              <a:gd name="connsiteY176" fmla="*/ 3952272 h 6858000"/>
              <a:gd name="connsiteX177" fmla="*/ 34256 w 4724401"/>
              <a:gd name="connsiteY177" fmla="*/ 4347603 h 6858000"/>
              <a:gd name="connsiteX178" fmla="*/ 527241 w 4724401"/>
              <a:gd name="connsiteY178" fmla="*/ 4065078 h 6858000"/>
              <a:gd name="connsiteX179" fmla="*/ 1510397 w 4724401"/>
              <a:gd name="connsiteY179" fmla="*/ 3684705 h 6858000"/>
              <a:gd name="connsiteX180" fmla="*/ 1313114 w 4724401"/>
              <a:gd name="connsiteY180" fmla="*/ 3655216 h 6858000"/>
              <a:gd name="connsiteX181" fmla="*/ 1109304 w 4724401"/>
              <a:gd name="connsiteY181" fmla="*/ 3669030 h 6858000"/>
              <a:gd name="connsiteX182" fmla="*/ 8129 w 4724401"/>
              <a:gd name="connsiteY182" fmla="*/ 4330519 h 6858000"/>
              <a:gd name="connsiteX183" fmla="*/ 687572 w 4724401"/>
              <a:gd name="connsiteY183" fmla="*/ 3925629 h 6858000"/>
              <a:gd name="connsiteX184" fmla="*/ 1138365 w 4724401"/>
              <a:gd name="connsiteY184" fmla="*/ 3774515 h 6858000"/>
              <a:gd name="connsiteX185" fmla="*/ 1505579 w 4724401"/>
              <a:gd name="connsiteY185" fmla="*/ 3655526 h 6858000"/>
              <a:gd name="connsiteX186" fmla="*/ 1313114 w 4724401"/>
              <a:gd name="connsiteY186" fmla="*/ 3655216 h 6858000"/>
              <a:gd name="connsiteX187" fmla="*/ 3655073 w 4724401"/>
              <a:gd name="connsiteY187" fmla="*/ 3650884 h 6858000"/>
              <a:gd name="connsiteX188" fmla="*/ 3989938 w 4724401"/>
              <a:gd name="connsiteY188" fmla="*/ 3991685 h 6858000"/>
              <a:gd name="connsiteX189" fmla="*/ 4393907 w 4724401"/>
              <a:gd name="connsiteY189" fmla="*/ 4261258 h 6858000"/>
              <a:gd name="connsiteX190" fmla="*/ 4648051 w 4724401"/>
              <a:gd name="connsiteY190" fmla="*/ 4374051 h 6858000"/>
              <a:gd name="connsiteX191" fmla="*/ 4383389 w 4724401"/>
              <a:gd name="connsiteY191" fmla="*/ 4184369 h 6858000"/>
              <a:gd name="connsiteX192" fmla="*/ 4165508 w 4724401"/>
              <a:gd name="connsiteY192" fmla="*/ 4035196 h 6858000"/>
              <a:gd name="connsiteX193" fmla="*/ 4068162 w 4724401"/>
              <a:gd name="connsiteY193" fmla="*/ 3953394 h 6858000"/>
              <a:gd name="connsiteX194" fmla="*/ 3981416 w 4724401"/>
              <a:gd name="connsiteY194" fmla="*/ 3880482 h 6858000"/>
              <a:gd name="connsiteX195" fmla="*/ 3800147 w 4724401"/>
              <a:gd name="connsiteY195" fmla="*/ 3749872 h 6858000"/>
              <a:gd name="connsiteX196" fmla="*/ 3670252 w 4724401"/>
              <a:gd name="connsiteY196" fmla="*/ 3622798 h 6858000"/>
              <a:gd name="connsiteX197" fmla="*/ 3817258 w 4724401"/>
              <a:gd name="connsiteY197" fmla="*/ 3723577 h 6858000"/>
              <a:gd name="connsiteX198" fmla="*/ 4000461 w 4724401"/>
              <a:gd name="connsiteY198" fmla="*/ 3855966 h 6858000"/>
              <a:gd name="connsiteX199" fmla="*/ 4088180 w 4724401"/>
              <a:gd name="connsiteY199" fmla="*/ 3929774 h 6858000"/>
              <a:gd name="connsiteX200" fmla="*/ 4184555 w 4724401"/>
              <a:gd name="connsiteY200" fmla="*/ 4010683 h 6858000"/>
              <a:gd name="connsiteX201" fmla="*/ 4399563 w 4724401"/>
              <a:gd name="connsiteY201" fmla="*/ 4158106 h 6858000"/>
              <a:gd name="connsiteX202" fmla="*/ 4684469 w 4724401"/>
              <a:gd name="connsiteY202" fmla="*/ 4364680 h 6858000"/>
              <a:gd name="connsiteX203" fmla="*/ 4690271 w 4724401"/>
              <a:gd name="connsiteY203" fmla="*/ 4370034 h 6858000"/>
              <a:gd name="connsiteX204" fmla="*/ 4136093 w 4724401"/>
              <a:gd name="connsiteY204" fmla="*/ 3858466 h 6858000"/>
              <a:gd name="connsiteX205" fmla="*/ 3670252 w 4724401"/>
              <a:gd name="connsiteY205" fmla="*/ 3622798 h 6858000"/>
              <a:gd name="connsiteX206" fmla="*/ 3174829 w 4724401"/>
              <a:gd name="connsiteY206" fmla="*/ 3620110 h 6858000"/>
              <a:gd name="connsiteX207" fmla="*/ 3189263 w 4724401"/>
              <a:gd name="connsiteY207" fmla="*/ 3625726 h 6858000"/>
              <a:gd name="connsiteX208" fmla="*/ 3560912 w 4724401"/>
              <a:gd name="connsiteY208" fmla="*/ 4079863 h 6858000"/>
              <a:gd name="connsiteX209" fmla="*/ 3626636 w 4724401"/>
              <a:gd name="connsiteY209" fmla="*/ 4512230 h 6858000"/>
              <a:gd name="connsiteX210" fmla="*/ 3653088 w 4724401"/>
              <a:gd name="connsiteY210" fmla="*/ 4521417 h 6858000"/>
              <a:gd name="connsiteX211" fmla="*/ 3988128 w 4724401"/>
              <a:gd name="connsiteY211" fmla="*/ 4817267 h 6858000"/>
              <a:gd name="connsiteX212" fmla="*/ 4618309 w 4724401"/>
              <a:gd name="connsiteY212" fmla="*/ 4699202 h 6858000"/>
              <a:gd name="connsiteX213" fmla="*/ 4724401 w 4724401"/>
              <a:gd name="connsiteY213" fmla="*/ 4687606 h 6858000"/>
              <a:gd name="connsiteX214" fmla="*/ 4724401 w 4724401"/>
              <a:gd name="connsiteY214" fmla="*/ 4773345 h 6858000"/>
              <a:gd name="connsiteX215" fmla="*/ 4671155 w 4724401"/>
              <a:gd name="connsiteY215" fmla="*/ 4778608 h 6858000"/>
              <a:gd name="connsiteX216" fmla="*/ 4086300 w 4724401"/>
              <a:gd name="connsiteY216" fmla="*/ 4884599 h 6858000"/>
              <a:gd name="connsiteX217" fmla="*/ 4085485 w 4724401"/>
              <a:gd name="connsiteY217" fmla="*/ 4899070 h 6858000"/>
              <a:gd name="connsiteX218" fmla="*/ 3871915 w 4724401"/>
              <a:gd name="connsiteY218" fmla="*/ 5253645 h 6858000"/>
              <a:gd name="connsiteX219" fmla="*/ 3799374 w 4724401"/>
              <a:gd name="connsiteY219" fmla="*/ 5466127 h 6858000"/>
              <a:gd name="connsiteX220" fmla="*/ 3498850 w 4724401"/>
              <a:gd name="connsiteY220" fmla="*/ 6661888 h 6858000"/>
              <a:gd name="connsiteX221" fmla="*/ 3399216 w 4724401"/>
              <a:gd name="connsiteY221" fmla="*/ 6858000 h 6858000"/>
              <a:gd name="connsiteX222" fmla="*/ 3303688 w 4724401"/>
              <a:gd name="connsiteY222" fmla="*/ 6858000 h 6858000"/>
              <a:gd name="connsiteX223" fmla="*/ 3391774 w 4724401"/>
              <a:gd name="connsiteY223" fmla="*/ 6697181 h 6858000"/>
              <a:gd name="connsiteX224" fmla="*/ 3735540 w 4724401"/>
              <a:gd name="connsiteY224" fmla="*/ 5546923 h 6858000"/>
              <a:gd name="connsiteX225" fmla="*/ 3729438 w 4724401"/>
              <a:gd name="connsiteY225" fmla="*/ 5569058 h 6858000"/>
              <a:gd name="connsiteX226" fmla="*/ 3707782 w 4724401"/>
              <a:gd name="connsiteY226" fmla="*/ 5644908 h 6858000"/>
              <a:gd name="connsiteX227" fmla="*/ 3583827 w 4724401"/>
              <a:gd name="connsiteY227" fmla="*/ 6039215 h 6858000"/>
              <a:gd name="connsiteX228" fmla="*/ 3547861 w 4724401"/>
              <a:gd name="connsiteY228" fmla="*/ 6129609 h 6858000"/>
              <a:gd name="connsiteX229" fmla="*/ 3490905 w 4724401"/>
              <a:gd name="connsiteY229" fmla="*/ 6277660 h 6858000"/>
              <a:gd name="connsiteX230" fmla="*/ 3455859 w 4724401"/>
              <a:gd name="connsiteY230" fmla="*/ 6391301 h 6858000"/>
              <a:gd name="connsiteX231" fmla="*/ 3429112 w 4724401"/>
              <a:gd name="connsiteY231" fmla="*/ 6479469 h 6858000"/>
              <a:gd name="connsiteX232" fmla="*/ 3304862 w 4724401"/>
              <a:gd name="connsiteY232" fmla="*/ 6796476 h 6858000"/>
              <a:gd name="connsiteX233" fmla="*/ 3276071 w 4724401"/>
              <a:gd name="connsiteY233" fmla="*/ 6858000 h 6858000"/>
              <a:gd name="connsiteX234" fmla="*/ 3240805 w 4724401"/>
              <a:gd name="connsiteY234" fmla="*/ 6858000 h 6858000"/>
              <a:gd name="connsiteX235" fmla="*/ 3275917 w 4724401"/>
              <a:gd name="connsiteY235" fmla="*/ 6783192 h 6858000"/>
              <a:gd name="connsiteX236" fmla="*/ 3399358 w 4724401"/>
              <a:gd name="connsiteY236" fmla="*/ 6469011 h 6858000"/>
              <a:gd name="connsiteX237" fmla="*/ 3425650 w 4724401"/>
              <a:gd name="connsiteY237" fmla="*/ 6381333 h 6858000"/>
              <a:gd name="connsiteX238" fmla="*/ 3460661 w 4724401"/>
              <a:gd name="connsiteY238" fmla="*/ 6266763 h 6858000"/>
              <a:gd name="connsiteX239" fmla="*/ 3518021 w 4724401"/>
              <a:gd name="connsiteY239" fmla="*/ 6117298 h 6858000"/>
              <a:gd name="connsiteX240" fmla="*/ 3554035 w 4724401"/>
              <a:gd name="connsiteY240" fmla="*/ 6027832 h 6858000"/>
              <a:gd name="connsiteX241" fmla="*/ 3677174 w 4724401"/>
              <a:gd name="connsiteY241" fmla="*/ 5636351 h 6858000"/>
              <a:gd name="connsiteX242" fmla="*/ 3698819 w 4724401"/>
              <a:gd name="connsiteY242" fmla="*/ 5560503 h 6858000"/>
              <a:gd name="connsiteX243" fmla="*/ 3702094 w 4724401"/>
              <a:gd name="connsiteY243" fmla="*/ 5549194 h 6858000"/>
              <a:gd name="connsiteX244" fmla="*/ 3398355 w 4724401"/>
              <a:gd name="connsiteY244" fmla="*/ 6094603 h 6858000"/>
              <a:gd name="connsiteX245" fmla="*/ 3193941 w 4724401"/>
              <a:gd name="connsiteY245" fmla="*/ 6798775 h 6858000"/>
              <a:gd name="connsiteX246" fmla="*/ 3184140 w 4724401"/>
              <a:gd name="connsiteY246" fmla="*/ 6858000 h 6858000"/>
              <a:gd name="connsiteX247" fmla="*/ 3099978 w 4724401"/>
              <a:gd name="connsiteY247" fmla="*/ 6858000 h 6858000"/>
              <a:gd name="connsiteX248" fmla="*/ 3101556 w 4724401"/>
              <a:gd name="connsiteY248" fmla="*/ 6843337 h 6858000"/>
              <a:gd name="connsiteX249" fmla="*/ 3370162 w 4724401"/>
              <a:gd name="connsiteY249" fmla="*/ 5785550 h 6858000"/>
              <a:gd name="connsiteX250" fmla="*/ 3746477 w 4724401"/>
              <a:gd name="connsiteY250" fmla="*/ 5377889 h 6858000"/>
              <a:gd name="connsiteX251" fmla="*/ 3863399 w 4724401"/>
              <a:gd name="connsiteY251" fmla="*/ 5087257 h 6858000"/>
              <a:gd name="connsiteX252" fmla="*/ 3968712 w 4724401"/>
              <a:gd name="connsiteY252" fmla="*/ 4913989 h 6858000"/>
              <a:gd name="connsiteX253" fmla="*/ 2792390 w 4724401"/>
              <a:gd name="connsiteY253" fmla="*/ 5382974 h 6858000"/>
              <a:gd name="connsiteX254" fmla="*/ 2714982 w 4724401"/>
              <a:gd name="connsiteY254" fmla="*/ 5427051 h 6858000"/>
              <a:gd name="connsiteX255" fmla="*/ 2813361 w 4724401"/>
              <a:gd name="connsiteY255" fmla="*/ 6023912 h 6858000"/>
              <a:gd name="connsiteX256" fmla="*/ 2688430 w 4724401"/>
              <a:gd name="connsiteY256" fmla="*/ 6801564 h 6858000"/>
              <a:gd name="connsiteX257" fmla="*/ 2629626 w 4724401"/>
              <a:gd name="connsiteY257" fmla="*/ 6763394 h 6858000"/>
              <a:gd name="connsiteX258" fmla="*/ 2565328 w 4724401"/>
              <a:gd name="connsiteY258" fmla="*/ 5516399 h 6858000"/>
              <a:gd name="connsiteX259" fmla="*/ 1922999 w 4724401"/>
              <a:gd name="connsiteY259" fmla="*/ 5980343 h 6858000"/>
              <a:gd name="connsiteX260" fmla="*/ 1950261 w 4724401"/>
              <a:gd name="connsiteY260" fmla="*/ 6405858 h 6858000"/>
              <a:gd name="connsiteX261" fmla="*/ 2365554 w 4724401"/>
              <a:gd name="connsiteY261" fmla="*/ 6759107 h 6858000"/>
              <a:gd name="connsiteX262" fmla="*/ 2424142 w 4724401"/>
              <a:gd name="connsiteY262" fmla="*/ 6858000 h 6858000"/>
              <a:gd name="connsiteX263" fmla="*/ 2395994 w 4724401"/>
              <a:gd name="connsiteY263" fmla="*/ 6858000 h 6858000"/>
              <a:gd name="connsiteX264" fmla="*/ 2392863 w 4724401"/>
              <a:gd name="connsiteY264" fmla="*/ 6852964 h 6858000"/>
              <a:gd name="connsiteX265" fmla="*/ 2017589 w 4724401"/>
              <a:gd name="connsiteY265" fmla="*/ 6493982 h 6858000"/>
              <a:gd name="connsiteX266" fmla="*/ 2147336 w 4724401"/>
              <a:gd name="connsiteY266" fmla="*/ 6594052 h 6858000"/>
              <a:gd name="connsiteX267" fmla="*/ 2207047 w 4724401"/>
              <a:gd name="connsiteY267" fmla="*/ 6654540 h 6858000"/>
              <a:gd name="connsiteX268" fmla="*/ 2299106 w 4724401"/>
              <a:gd name="connsiteY268" fmla="*/ 6778931 h 6858000"/>
              <a:gd name="connsiteX269" fmla="*/ 2314430 w 4724401"/>
              <a:gd name="connsiteY269" fmla="*/ 6801144 h 6858000"/>
              <a:gd name="connsiteX270" fmla="*/ 2352406 w 4724401"/>
              <a:gd name="connsiteY270" fmla="*/ 6858000 h 6858000"/>
              <a:gd name="connsiteX271" fmla="*/ 2314492 w 4724401"/>
              <a:gd name="connsiteY271" fmla="*/ 6858000 h 6858000"/>
              <a:gd name="connsiteX272" fmla="*/ 2288095 w 4724401"/>
              <a:gd name="connsiteY272" fmla="*/ 6818030 h 6858000"/>
              <a:gd name="connsiteX273" fmla="*/ 2272768 w 4724401"/>
              <a:gd name="connsiteY273" fmla="*/ 6795822 h 6858000"/>
              <a:gd name="connsiteX274" fmla="*/ 2182715 w 4724401"/>
              <a:gd name="connsiteY274" fmla="*/ 6675071 h 6858000"/>
              <a:gd name="connsiteX275" fmla="*/ 2032061 w 4724401"/>
              <a:gd name="connsiteY275" fmla="*/ 6541380 h 6858000"/>
              <a:gd name="connsiteX276" fmla="*/ 2257220 w 4724401"/>
              <a:gd name="connsiteY276" fmla="*/ 6826257 h 6858000"/>
              <a:gd name="connsiteX277" fmla="*/ 2281324 w 4724401"/>
              <a:gd name="connsiteY277" fmla="*/ 6858000 h 6858000"/>
              <a:gd name="connsiteX278" fmla="*/ 2242860 w 4724401"/>
              <a:gd name="connsiteY278" fmla="*/ 6858000 h 6858000"/>
              <a:gd name="connsiteX279" fmla="*/ 2232818 w 4724401"/>
              <a:gd name="connsiteY279" fmla="*/ 6844926 h 6858000"/>
              <a:gd name="connsiteX280" fmla="*/ 1990172 w 4724401"/>
              <a:gd name="connsiteY280" fmla="*/ 6542121 h 6858000"/>
              <a:gd name="connsiteX281" fmla="*/ 2124090 w 4724401"/>
              <a:gd name="connsiteY281" fmla="*/ 6761017 h 6858000"/>
              <a:gd name="connsiteX282" fmla="*/ 2200380 w 4724401"/>
              <a:gd name="connsiteY282" fmla="*/ 6858000 h 6858000"/>
              <a:gd name="connsiteX283" fmla="*/ 2147507 w 4724401"/>
              <a:gd name="connsiteY283" fmla="*/ 6858000 h 6858000"/>
              <a:gd name="connsiteX284" fmla="*/ 2070668 w 4724401"/>
              <a:gd name="connsiteY284" fmla="*/ 6761520 h 6858000"/>
              <a:gd name="connsiteX285" fmla="*/ 1975142 w 4724401"/>
              <a:gd name="connsiteY285" fmla="*/ 6585570 h 6858000"/>
              <a:gd name="connsiteX286" fmla="*/ 2050035 w 4724401"/>
              <a:gd name="connsiteY286" fmla="*/ 6813345 h 6858000"/>
              <a:gd name="connsiteX287" fmla="*/ 2063025 w 4724401"/>
              <a:gd name="connsiteY287" fmla="*/ 6858000 h 6858000"/>
              <a:gd name="connsiteX288" fmla="*/ 2021675 w 4724401"/>
              <a:gd name="connsiteY288" fmla="*/ 6858000 h 6858000"/>
              <a:gd name="connsiteX289" fmla="*/ 2019308 w 4724401"/>
              <a:gd name="connsiteY289" fmla="*/ 6847118 h 6858000"/>
              <a:gd name="connsiteX290" fmla="*/ 1938835 w 4724401"/>
              <a:gd name="connsiteY290" fmla="*/ 6551160 h 6858000"/>
              <a:gd name="connsiteX291" fmla="*/ 1953230 w 4724401"/>
              <a:gd name="connsiteY291" fmla="*/ 6759699 h 6858000"/>
              <a:gd name="connsiteX292" fmla="*/ 1956763 w 4724401"/>
              <a:gd name="connsiteY292" fmla="*/ 6778191 h 6858000"/>
              <a:gd name="connsiteX293" fmla="*/ 1967925 w 4724401"/>
              <a:gd name="connsiteY293" fmla="*/ 6858000 h 6858000"/>
              <a:gd name="connsiteX294" fmla="*/ 1936622 w 4724401"/>
              <a:gd name="connsiteY294" fmla="*/ 6858000 h 6858000"/>
              <a:gd name="connsiteX295" fmla="*/ 1926261 w 4724401"/>
              <a:gd name="connsiteY295" fmla="*/ 6784064 h 6858000"/>
              <a:gd name="connsiteX296" fmla="*/ 1922724 w 4724401"/>
              <a:gd name="connsiteY296" fmla="*/ 6765577 h 6858000"/>
              <a:gd name="connsiteX297" fmla="*/ 1904650 w 4724401"/>
              <a:gd name="connsiteY297" fmla="*/ 6639616 h 6858000"/>
              <a:gd name="connsiteX298" fmla="*/ 1885273 w 4724401"/>
              <a:gd name="connsiteY298" fmla="*/ 6858000 h 6858000"/>
              <a:gd name="connsiteX299" fmla="*/ 1854363 w 4724401"/>
              <a:gd name="connsiteY299" fmla="*/ 6858000 h 6858000"/>
              <a:gd name="connsiteX300" fmla="*/ 1880391 w 4724401"/>
              <a:gd name="connsiteY300" fmla="*/ 6603796 h 6858000"/>
              <a:gd name="connsiteX301" fmla="*/ 1818273 w 4724401"/>
              <a:gd name="connsiteY301" fmla="*/ 6715729 h 6858000"/>
              <a:gd name="connsiteX302" fmla="*/ 1794691 w 4724401"/>
              <a:gd name="connsiteY302" fmla="*/ 6843239 h 6858000"/>
              <a:gd name="connsiteX303" fmla="*/ 1794914 w 4724401"/>
              <a:gd name="connsiteY303" fmla="*/ 6858000 h 6858000"/>
              <a:gd name="connsiteX304" fmla="*/ 1746128 w 4724401"/>
              <a:gd name="connsiteY304" fmla="*/ 6858000 h 6858000"/>
              <a:gd name="connsiteX305" fmla="*/ 1753934 w 4724401"/>
              <a:gd name="connsiteY305" fmla="*/ 6724796 h 6858000"/>
              <a:gd name="connsiteX306" fmla="*/ 1792053 w 4724401"/>
              <a:gd name="connsiteY306" fmla="*/ 6572396 h 6858000"/>
              <a:gd name="connsiteX307" fmla="*/ 1862248 w 4724401"/>
              <a:gd name="connsiteY307" fmla="*/ 6266397 h 6858000"/>
              <a:gd name="connsiteX308" fmla="*/ 1862250 w 4724401"/>
              <a:gd name="connsiteY308" fmla="*/ 6033531 h 6858000"/>
              <a:gd name="connsiteX309" fmla="*/ 1211999 w 4724401"/>
              <a:gd name="connsiteY309" fmla="*/ 6683610 h 6858000"/>
              <a:gd name="connsiteX310" fmla="*/ 1213266 w 4724401"/>
              <a:gd name="connsiteY310" fmla="*/ 6691947 h 6858000"/>
              <a:gd name="connsiteX311" fmla="*/ 1203370 w 4724401"/>
              <a:gd name="connsiteY311" fmla="*/ 6850676 h 6858000"/>
              <a:gd name="connsiteX312" fmla="*/ 1203671 w 4724401"/>
              <a:gd name="connsiteY312" fmla="*/ 6858000 h 6858000"/>
              <a:gd name="connsiteX313" fmla="*/ 1143180 w 4724401"/>
              <a:gd name="connsiteY313" fmla="*/ 6858000 h 6858000"/>
              <a:gd name="connsiteX314" fmla="*/ 1142176 w 4724401"/>
              <a:gd name="connsiteY314" fmla="*/ 6766045 h 6858000"/>
              <a:gd name="connsiteX315" fmla="*/ 1067484 w 4724401"/>
              <a:gd name="connsiteY315" fmla="*/ 6858000 h 6858000"/>
              <a:gd name="connsiteX316" fmla="*/ 953928 w 4724401"/>
              <a:gd name="connsiteY316" fmla="*/ 6858000 h 6858000"/>
              <a:gd name="connsiteX317" fmla="*/ 959715 w 4724401"/>
              <a:gd name="connsiteY317" fmla="*/ 6850185 h 6858000"/>
              <a:gd name="connsiteX318" fmla="*/ 1483788 w 4724401"/>
              <a:gd name="connsiteY318" fmla="*/ 6259174 h 6858000"/>
              <a:gd name="connsiteX319" fmla="*/ 1100671 w 4724401"/>
              <a:gd name="connsiteY319" fmla="*/ 6252137 h 6858000"/>
              <a:gd name="connsiteX320" fmla="*/ 1090144 w 4724401"/>
              <a:gd name="connsiteY320" fmla="*/ 6256748 h 6858000"/>
              <a:gd name="connsiteX321" fmla="*/ 1095872 w 4724401"/>
              <a:gd name="connsiteY321" fmla="*/ 6271892 h 6858000"/>
              <a:gd name="connsiteX322" fmla="*/ 262785 w 4724401"/>
              <a:gd name="connsiteY322" fmla="*/ 6845450 h 6858000"/>
              <a:gd name="connsiteX323" fmla="*/ 209968 w 4724401"/>
              <a:gd name="connsiteY323" fmla="*/ 6770713 h 6858000"/>
              <a:gd name="connsiteX324" fmla="*/ 873460 w 4724401"/>
              <a:gd name="connsiteY324" fmla="*/ 6253768 h 6858000"/>
              <a:gd name="connsiteX325" fmla="*/ 192686 w 4724401"/>
              <a:gd name="connsiteY325" fmla="*/ 5849257 h 6858000"/>
              <a:gd name="connsiteX326" fmla="*/ 4696 w 4724401"/>
              <a:gd name="connsiteY326" fmla="*/ 5697668 h 6858000"/>
              <a:gd name="connsiteX327" fmla="*/ 0 w 4724401"/>
              <a:gd name="connsiteY327" fmla="*/ 5689984 h 6858000"/>
              <a:gd name="connsiteX328" fmla="*/ 0 w 4724401"/>
              <a:gd name="connsiteY328" fmla="*/ 5513472 h 6858000"/>
              <a:gd name="connsiteX329" fmla="*/ 174101 w 4724401"/>
              <a:gd name="connsiteY329" fmla="*/ 5620277 h 6858000"/>
              <a:gd name="connsiteX330" fmla="*/ 891800 w 4724401"/>
              <a:gd name="connsiteY330" fmla="*/ 6036935 h 6858000"/>
              <a:gd name="connsiteX331" fmla="*/ 1072219 w 4724401"/>
              <a:gd name="connsiteY331" fmla="*/ 6169443 h 6858000"/>
              <a:gd name="connsiteX332" fmla="*/ 1074117 w 4724401"/>
              <a:gd name="connsiteY332" fmla="*/ 6170301 h 6858000"/>
              <a:gd name="connsiteX333" fmla="*/ 1083114 w 4724401"/>
              <a:gd name="connsiteY333" fmla="*/ 6174131 h 6858000"/>
              <a:gd name="connsiteX334" fmla="*/ 1543010 w 4724401"/>
              <a:gd name="connsiteY334" fmla="*/ 6191140 h 6858000"/>
              <a:gd name="connsiteX335" fmla="*/ 1551080 w 4724401"/>
              <a:gd name="connsiteY335" fmla="*/ 6195006 h 6858000"/>
              <a:gd name="connsiteX336" fmla="*/ 2345443 w 4724401"/>
              <a:gd name="connsiteY336" fmla="*/ 5549882 h 6858000"/>
              <a:gd name="connsiteX337" fmla="*/ 1721499 w 4724401"/>
              <a:gd name="connsiteY337" fmla="*/ 5599969 h 6858000"/>
              <a:gd name="connsiteX338" fmla="*/ 767716 w 4724401"/>
              <a:gd name="connsiteY338" fmla="*/ 5472768 h 6858000"/>
              <a:gd name="connsiteX339" fmla="*/ 722147 w 4724401"/>
              <a:gd name="connsiteY339" fmla="*/ 5393091 h 6858000"/>
              <a:gd name="connsiteX340" fmla="*/ 1485552 w 4724401"/>
              <a:gd name="connsiteY340" fmla="*/ 5313202 h 6858000"/>
              <a:gd name="connsiteX341" fmla="*/ 2143004 w 4724401"/>
              <a:gd name="connsiteY341" fmla="*/ 5402420 h 6858000"/>
              <a:gd name="connsiteX342" fmla="*/ 1933391 w 4724401"/>
              <a:gd name="connsiteY342" fmla="*/ 5156971 h 6858000"/>
              <a:gd name="connsiteX343" fmla="*/ 1827118 w 4724401"/>
              <a:gd name="connsiteY343" fmla="*/ 4968410 h 6858000"/>
              <a:gd name="connsiteX344" fmla="*/ 1837349 w 4724401"/>
              <a:gd name="connsiteY344" fmla="*/ 4956357 h 6858000"/>
              <a:gd name="connsiteX345" fmla="*/ 2162835 w 4724401"/>
              <a:gd name="connsiteY345" fmla="*/ 5187853 h 6858000"/>
              <a:gd name="connsiteX346" fmla="*/ 2257167 w 4724401"/>
              <a:gd name="connsiteY346" fmla="*/ 5462123 h 6858000"/>
              <a:gd name="connsiteX347" fmla="*/ 2261598 w 4724401"/>
              <a:gd name="connsiteY347" fmla="*/ 5467998 h 6858000"/>
              <a:gd name="connsiteX348" fmla="*/ 2437177 w 4724401"/>
              <a:gd name="connsiteY348" fmla="*/ 5479608 h 6858000"/>
              <a:gd name="connsiteX349" fmla="*/ 2445247 w 4724401"/>
              <a:gd name="connsiteY349" fmla="*/ 5483476 h 6858000"/>
              <a:gd name="connsiteX350" fmla="*/ 2743626 w 4724401"/>
              <a:gd name="connsiteY350" fmla="*/ 5304819 h 6858000"/>
              <a:gd name="connsiteX351" fmla="*/ 3048102 w 4724401"/>
              <a:gd name="connsiteY351" fmla="*/ 5150595 h 6858000"/>
              <a:gd name="connsiteX352" fmla="*/ 1799414 w 4724401"/>
              <a:gd name="connsiteY352" fmla="*/ 4694732 h 6858000"/>
              <a:gd name="connsiteX353" fmla="*/ 1771735 w 4724401"/>
              <a:gd name="connsiteY353" fmla="*/ 4619929 h 6858000"/>
              <a:gd name="connsiteX354" fmla="*/ 3104273 w 4724401"/>
              <a:gd name="connsiteY354" fmla="*/ 5076159 h 6858000"/>
              <a:gd name="connsiteX355" fmla="*/ 3113245 w 4724401"/>
              <a:gd name="connsiteY355" fmla="*/ 5090705 h 6858000"/>
              <a:gd name="connsiteX356" fmla="*/ 3126294 w 4724401"/>
              <a:gd name="connsiteY356" fmla="*/ 5114400 h 6858000"/>
              <a:gd name="connsiteX357" fmla="*/ 3937433 w 4724401"/>
              <a:gd name="connsiteY357" fmla="*/ 4830473 h 6858000"/>
              <a:gd name="connsiteX358" fmla="*/ 3590475 w 4724401"/>
              <a:gd name="connsiteY358" fmla="*/ 4597974 h 6858000"/>
              <a:gd name="connsiteX359" fmla="*/ 3100264 w 4724401"/>
              <a:gd name="connsiteY359" fmla="*/ 4579845 h 6858000"/>
              <a:gd name="connsiteX360" fmla="*/ 2183576 w 4724401"/>
              <a:gd name="connsiteY360" fmla="*/ 4227150 h 6858000"/>
              <a:gd name="connsiteX361" fmla="*/ 2151029 w 4724401"/>
              <a:gd name="connsiteY361" fmla="*/ 4146947 h 6858000"/>
              <a:gd name="connsiteX362" fmla="*/ 3563434 w 4724401"/>
              <a:gd name="connsiteY362" fmla="*/ 4469115 h 6858000"/>
              <a:gd name="connsiteX363" fmla="*/ 3177952 w 4724401"/>
              <a:gd name="connsiteY363" fmla="*/ 3657386 h 6858000"/>
              <a:gd name="connsiteX364" fmla="*/ 3174829 w 4724401"/>
              <a:gd name="connsiteY364" fmla="*/ 3620110 h 6858000"/>
              <a:gd name="connsiteX365" fmla="*/ 3429186 w 4724401"/>
              <a:gd name="connsiteY365" fmla="*/ 3458784 h 6858000"/>
              <a:gd name="connsiteX366" fmla="*/ 3446761 w 4724401"/>
              <a:gd name="connsiteY366" fmla="*/ 3461278 h 6858000"/>
              <a:gd name="connsiteX367" fmla="*/ 4419733 w 4724401"/>
              <a:gd name="connsiteY367" fmla="*/ 3963555 h 6858000"/>
              <a:gd name="connsiteX368" fmla="*/ 4659448 w 4724401"/>
              <a:gd name="connsiteY368" fmla="*/ 4172746 h 6858000"/>
              <a:gd name="connsiteX369" fmla="*/ 4724401 w 4724401"/>
              <a:gd name="connsiteY369" fmla="*/ 4275524 h 6858000"/>
              <a:gd name="connsiteX370" fmla="*/ 4724401 w 4724401"/>
              <a:gd name="connsiteY370" fmla="*/ 4519331 h 6858000"/>
              <a:gd name="connsiteX371" fmla="*/ 4695727 w 4724401"/>
              <a:gd name="connsiteY371" fmla="*/ 4489837 h 6858000"/>
              <a:gd name="connsiteX372" fmla="*/ 4036318 w 4724401"/>
              <a:gd name="connsiteY372" fmla="*/ 4147013 h 6858000"/>
              <a:gd name="connsiteX373" fmla="*/ 3432098 w 4724401"/>
              <a:gd name="connsiteY373" fmla="*/ 3537312 h 6858000"/>
              <a:gd name="connsiteX374" fmla="*/ 3429186 w 4724401"/>
              <a:gd name="connsiteY374" fmla="*/ 3458784 h 6858000"/>
              <a:gd name="connsiteX375" fmla="*/ 4287835 w 4724401"/>
              <a:gd name="connsiteY375" fmla="*/ 3252276 h 6858000"/>
              <a:gd name="connsiteX376" fmla="*/ 4305321 w 4724401"/>
              <a:gd name="connsiteY376" fmla="*/ 3256953 h 6858000"/>
              <a:gd name="connsiteX377" fmla="*/ 4633631 w 4724401"/>
              <a:gd name="connsiteY377" fmla="*/ 3503706 h 6858000"/>
              <a:gd name="connsiteX378" fmla="*/ 4724401 w 4724401"/>
              <a:gd name="connsiteY378" fmla="*/ 3579225 h 6858000"/>
              <a:gd name="connsiteX379" fmla="*/ 4724401 w 4724401"/>
              <a:gd name="connsiteY379" fmla="*/ 3637622 h 6858000"/>
              <a:gd name="connsiteX380" fmla="*/ 4594837 w 4724401"/>
              <a:gd name="connsiteY380" fmla="*/ 3532274 h 6858000"/>
              <a:gd name="connsiteX381" fmla="*/ 4441737 w 4724401"/>
              <a:gd name="connsiteY381" fmla="*/ 3399734 h 6858000"/>
              <a:gd name="connsiteX382" fmla="*/ 4431236 w 4724401"/>
              <a:gd name="connsiteY382" fmla="*/ 3400954 h 6858000"/>
              <a:gd name="connsiteX383" fmla="*/ 4557150 w 4724401"/>
              <a:gd name="connsiteY383" fmla="*/ 3510023 h 6858000"/>
              <a:gd name="connsiteX384" fmla="*/ 4709959 w 4724401"/>
              <a:gd name="connsiteY384" fmla="*/ 3658245 h 6858000"/>
              <a:gd name="connsiteX385" fmla="*/ 4724401 w 4724401"/>
              <a:gd name="connsiteY385" fmla="*/ 3673072 h 6858000"/>
              <a:gd name="connsiteX386" fmla="*/ 4724401 w 4724401"/>
              <a:gd name="connsiteY386" fmla="*/ 3718516 h 6858000"/>
              <a:gd name="connsiteX387" fmla="*/ 4642986 w 4724401"/>
              <a:gd name="connsiteY387" fmla="*/ 3635718 h 6858000"/>
              <a:gd name="connsiteX388" fmla="*/ 4440129 w 4724401"/>
              <a:gd name="connsiteY388" fmla="*/ 3448571 h 6858000"/>
              <a:gd name="connsiteX389" fmla="*/ 4700658 w 4724401"/>
              <a:gd name="connsiteY389" fmla="*/ 3767518 h 6858000"/>
              <a:gd name="connsiteX390" fmla="*/ 4724401 w 4724401"/>
              <a:gd name="connsiteY390" fmla="*/ 3790032 h 6858000"/>
              <a:gd name="connsiteX391" fmla="*/ 4724401 w 4724401"/>
              <a:gd name="connsiteY391" fmla="*/ 3871856 h 6858000"/>
              <a:gd name="connsiteX392" fmla="*/ 4649232 w 4724401"/>
              <a:gd name="connsiteY392" fmla="*/ 3785028 h 6858000"/>
              <a:gd name="connsiteX393" fmla="*/ 4294126 w 4724401"/>
              <a:gd name="connsiteY393" fmla="*/ 3303048 h 6858000"/>
              <a:gd name="connsiteX394" fmla="*/ 4287835 w 4724401"/>
              <a:gd name="connsiteY394" fmla="*/ 3252276 h 6858000"/>
              <a:gd name="connsiteX395" fmla="*/ 1318687 w 4724401"/>
              <a:gd name="connsiteY395" fmla="*/ 3113840 h 6858000"/>
              <a:gd name="connsiteX396" fmla="*/ 1066793 w 4724401"/>
              <a:gd name="connsiteY396" fmla="*/ 3212171 h 6858000"/>
              <a:gd name="connsiteX397" fmla="*/ 993319 w 4724401"/>
              <a:gd name="connsiteY397" fmla="*/ 3247648 h 6858000"/>
              <a:gd name="connsiteX398" fmla="*/ 853081 w 4724401"/>
              <a:gd name="connsiteY398" fmla="*/ 3312410 h 6858000"/>
              <a:gd name="connsiteX399" fmla="*/ 805957 w 4724401"/>
              <a:gd name="connsiteY399" fmla="*/ 3330443 h 6858000"/>
              <a:gd name="connsiteX400" fmla="*/ 1318687 w 4724401"/>
              <a:gd name="connsiteY400" fmla="*/ 3113840 h 6858000"/>
              <a:gd name="connsiteX401" fmla="*/ 1238695 w 4724401"/>
              <a:gd name="connsiteY401" fmla="*/ 3076820 h 6858000"/>
              <a:gd name="connsiteX402" fmla="*/ 716371 w 4724401"/>
              <a:gd name="connsiteY402" fmla="*/ 3293249 h 6858000"/>
              <a:gd name="connsiteX403" fmla="*/ 579522 w 4724401"/>
              <a:gd name="connsiteY403" fmla="*/ 3371759 h 6858000"/>
              <a:gd name="connsiteX404" fmla="*/ 600288 w 4724401"/>
              <a:gd name="connsiteY404" fmla="*/ 3365555 h 6858000"/>
              <a:gd name="connsiteX405" fmla="*/ 840692 w 4724401"/>
              <a:gd name="connsiteY405" fmla="*/ 3284921 h 6858000"/>
              <a:gd name="connsiteX406" fmla="*/ 979248 w 4724401"/>
              <a:gd name="connsiteY406" fmla="*/ 3221003 h 6858000"/>
              <a:gd name="connsiteX407" fmla="*/ 1053282 w 4724401"/>
              <a:gd name="connsiteY407" fmla="*/ 3185247 h 6858000"/>
              <a:gd name="connsiteX408" fmla="*/ 1320603 w 4724401"/>
              <a:gd name="connsiteY408" fmla="*/ 3081281 h 6858000"/>
              <a:gd name="connsiteX409" fmla="*/ 1238695 w 4724401"/>
              <a:gd name="connsiteY409" fmla="*/ 3076820 h 6858000"/>
              <a:gd name="connsiteX410" fmla="*/ 2399523 w 4724401"/>
              <a:gd name="connsiteY410" fmla="*/ 1428234 h 6858000"/>
              <a:gd name="connsiteX411" fmla="*/ 2224982 w 4724401"/>
              <a:gd name="connsiteY411" fmla="*/ 1826201 h 6858000"/>
              <a:gd name="connsiteX412" fmla="*/ 2096099 w 4724401"/>
              <a:gd name="connsiteY412" fmla="*/ 2345900 h 6858000"/>
              <a:gd name="connsiteX413" fmla="*/ 2283317 w 4724401"/>
              <a:gd name="connsiteY413" fmla="*/ 1796925 h 6858000"/>
              <a:gd name="connsiteX414" fmla="*/ 2448558 w 4724401"/>
              <a:gd name="connsiteY414" fmla="*/ 1373435 h 6858000"/>
              <a:gd name="connsiteX415" fmla="*/ 2312521 w 4724401"/>
              <a:gd name="connsiteY415" fmla="*/ 1806140 h 6858000"/>
              <a:gd name="connsiteX416" fmla="*/ 2127533 w 4724401"/>
              <a:gd name="connsiteY416" fmla="*/ 2348380 h 6858000"/>
              <a:gd name="connsiteX417" fmla="*/ 2358080 w 4724401"/>
              <a:gd name="connsiteY417" fmla="*/ 1866134 h 6858000"/>
              <a:gd name="connsiteX418" fmla="*/ 2407436 w 4724401"/>
              <a:gd name="connsiteY418" fmla="*/ 1651070 h 6858000"/>
              <a:gd name="connsiteX419" fmla="*/ 2448558 w 4724401"/>
              <a:gd name="connsiteY419" fmla="*/ 1373435 h 6858000"/>
              <a:gd name="connsiteX420" fmla="*/ 278707 w 4724401"/>
              <a:gd name="connsiteY420" fmla="*/ 1352270 h 6858000"/>
              <a:gd name="connsiteX421" fmla="*/ 321570 w 4724401"/>
              <a:gd name="connsiteY421" fmla="*/ 1861610 h 6858000"/>
              <a:gd name="connsiteX422" fmla="*/ 294281 w 4724401"/>
              <a:gd name="connsiteY422" fmla="*/ 1440658 h 6858000"/>
              <a:gd name="connsiteX423" fmla="*/ 1423821 w 4724401"/>
              <a:gd name="connsiteY423" fmla="*/ 1351958 h 6858000"/>
              <a:gd name="connsiteX424" fmla="*/ 1638521 w 4724401"/>
              <a:gd name="connsiteY424" fmla="*/ 1908470 h 6858000"/>
              <a:gd name="connsiteX425" fmla="*/ 1754199 w 4724401"/>
              <a:gd name="connsiteY425" fmla="*/ 2149284 h 6858000"/>
              <a:gd name="connsiteX426" fmla="*/ 1908359 w 4724401"/>
              <a:gd name="connsiteY426" fmla="*/ 2364988 h 6858000"/>
              <a:gd name="connsiteX427" fmla="*/ 1647661 w 4724401"/>
              <a:gd name="connsiteY427" fmla="*/ 1825945 h 6858000"/>
              <a:gd name="connsiteX428" fmla="*/ 1423821 w 4724401"/>
              <a:gd name="connsiteY428" fmla="*/ 1351958 h 6858000"/>
              <a:gd name="connsiteX429" fmla="*/ 1431890 w 4724401"/>
              <a:gd name="connsiteY429" fmla="*/ 1306475 h 6858000"/>
              <a:gd name="connsiteX430" fmla="*/ 1507597 w 4724401"/>
              <a:gd name="connsiteY430" fmla="*/ 1446132 h 6858000"/>
              <a:gd name="connsiteX431" fmla="*/ 1674586 w 4724401"/>
              <a:gd name="connsiteY431" fmla="*/ 1813832 h 6858000"/>
              <a:gd name="connsiteX432" fmla="*/ 1815950 w 4724401"/>
              <a:gd name="connsiteY432" fmla="*/ 2128564 h 6858000"/>
              <a:gd name="connsiteX433" fmla="*/ 1984242 w 4724401"/>
              <a:gd name="connsiteY433" fmla="*/ 2430829 h 6858000"/>
              <a:gd name="connsiteX434" fmla="*/ 2014023 w 4724401"/>
              <a:gd name="connsiteY434" fmla="*/ 2450995 h 6858000"/>
              <a:gd name="connsiteX435" fmla="*/ 1747337 w 4724401"/>
              <a:gd name="connsiteY435" fmla="*/ 1855264 h 6858000"/>
              <a:gd name="connsiteX436" fmla="*/ 1533749 w 4724401"/>
              <a:gd name="connsiteY436" fmla="*/ 1478656 h 6858000"/>
              <a:gd name="connsiteX437" fmla="*/ 1431890 w 4724401"/>
              <a:gd name="connsiteY437" fmla="*/ 1306475 h 6858000"/>
              <a:gd name="connsiteX438" fmla="*/ 655236 w 4724401"/>
              <a:gd name="connsiteY438" fmla="*/ 1268632 h 6858000"/>
              <a:gd name="connsiteX439" fmla="*/ 839521 w 4724401"/>
              <a:gd name="connsiteY439" fmla="*/ 1685315 h 6858000"/>
              <a:gd name="connsiteX440" fmla="*/ 1109416 w 4724401"/>
              <a:gd name="connsiteY440" fmla="*/ 2061663 h 6858000"/>
              <a:gd name="connsiteX441" fmla="*/ 1298300 w 4724401"/>
              <a:gd name="connsiteY441" fmla="*/ 2247742 h 6858000"/>
              <a:gd name="connsiteX442" fmla="*/ 1125871 w 4724401"/>
              <a:gd name="connsiteY442" fmla="*/ 1989513 h 6858000"/>
              <a:gd name="connsiteX443" fmla="*/ 981574 w 4724401"/>
              <a:gd name="connsiteY443" fmla="*/ 1783157 h 6858000"/>
              <a:gd name="connsiteX444" fmla="*/ 922198 w 4724401"/>
              <a:gd name="connsiteY444" fmla="*/ 1677437 h 6858000"/>
              <a:gd name="connsiteX445" fmla="*/ 869293 w 4724401"/>
              <a:gd name="connsiteY445" fmla="*/ 1583214 h 6858000"/>
              <a:gd name="connsiteX446" fmla="*/ 751431 w 4724401"/>
              <a:gd name="connsiteY446" fmla="*/ 1405731 h 6858000"/>
              <a:gd name="connsiteX447" fmla="*/ 291466 w 4724401"/>
              <a:gd name="connsiteY447" fmla="*/ 1250369 h 6858000"/>
              <a:gd name="connsiteX448" fmla="*/ 323180 w 4724401"/>
              <a:gd name="connsiteY448" fmla="*/ 1435283 h 6858000"/>
              <a:gd name="connsiteX449" fmla="*/ 349381 w 4724401"/>
              <a:gd name="connsiteY449" fmla="*/ 1875041 h 6858000"/>
              <a:gd name="connsiteX450" fmla="*/ 374363 w 4724401"/>
              <a:gd name="connsiteY450" fmla="*/ 1506494 h 6858000"/>
              <a:gd name="connsiteX451" fmla="*/ 302168 w 4724401"/>
              <a:gd name="connsiteY451" fmla="*/ 1274495 h 6858000"/>
              <a:gd name="connsiteX452" fmla="*/ 291466 w 4724401"/>
              <a:gd name="connsiteY452" fmla="*/ 1250369 h 6858000"/>
              <a:gd name="connsiteX453" fmla="*/ 678222 w 4724401"/>
              <a:gd name="connsiteY453" fmla="*/ 1248670 h 6858000"/>
              <a:gd name="connsiteX454" fmla="*/ 775536 w 4724401"/>
              <a:gd name="connsiteY454" fmla="*/ 1388015 h 6858000"/>
              <a:gd name="connsiteX455" fmla="*/ 894529 w 4724401"/>
              <a:gd name="connsiteY455" fmla="*/ 1567739 h 6858000"/>
              <a:gd name="connsiteX456" fmla="*/ 948000 w 4724401"/>
              <a:gd name="connsiteY456" fmla="*/ 1663088 h 6858000"/>
              <a:gd name="connsiteX457" fmla="*/ 1006812 w 4724401"/>
              <a:gd name="connsiteY457" fmla="*/ 1767683 h 6858000"/>
              <a:gd name="connsiteX458" fmla="*/ 1149133 w 4724401"/>
              <a:gd name="connsiteY458" fmla="*/ 1971513 h 6858000"/>
              <a:gd name="connsiteX459" fmla="*/ 1333952 w 4724401"/>
              <a:gd name="connsiteY459" fmla="*/ 2251620 h 6858000"/>
              <a:gd name="connsiteX460" fmla="*/ 1337329 w 4724401"/>
              <a:gd name="connsiteY460" fmla="*/ 2258350 h 6858000"/>
              <a:gd name="connsiteX461" fmla="*/ 1014726 w 4724401"/>
              <a:gd name="connsiteY461" fmla="*/ 1615556 h 6858000"/>
              <a:gd name="connsiteX462" fmla="*/ 678222 w 4724401"/>
              <a:gd name="connsiteY462" fmla="*/ 1248670 h 6858000"/>
              <a:gd name="connsiteX463" fmla="*/ 4002475 w 4724401"/>
              <a:gd name="connsiteY463" fmla="*/ 1037802 h 6858000"/>
              <a:gd name="connsiteX464" fmla="*/ 4000324 w 4724401"/>
              <a:gd name="connsiteY464" fmla="*/ 1039362 h 6858000"/>
              <a:gd name="connsiteX465" fmla="*/ 4002862 w 4724401"/>
              <a:gd name="connsiteY465" fmla="*/ 1042866 h 6858000"/>
              <a:gd name="connsiteX466" fmla="*/ 4002475 w 4724401"/>
              <a:gd name="connsiteY466" fmla="*/ 1037802 h 6858000"/>
              <a:gd name="connsiteX467" fmla="*/ 506322 w 4724401"/>
              <a:gd name="connsiteY467" fmla="*/ 1020997 h 6858000"/>
              <a:gd name="connsiteX468" fmla="*/ 533068 w 4724401"/>
              <a:gd name="connsiteY468" fmla="*/ 1029409 h 6858000"/>
              <a:gd name="connsiteX469" fmla="*/ 1232525 w 4724401"/>
              <a:gd name="connsiteY469" fmla="*/ 1804675 h 6858000"/>
              <a:gd name="connsiteX470" fmla="*/ 1388858 w 4724401"/>
              <a:gd name="connsiteY470" fmla="*/ 2368011 h 6858000"/>
              <a:gd name="connsiteX471" fmla="*/ 1384098 w 4724401"/>
              <a:gd name="connsiteY471" fmla="*/ 2378125 h 6858000"/>
              <a:gd name="connsiteX472" fmla="*/ 1425393 w 4724401"/>
              <a:gd name="connsiteY472" fmla="*/ 2589124 h 6858000"/>
              <a:gd name="connsiteX473" fmla="*/ 1424001 w 4724401"/>
              <a:gd name="connsiteY473" fmla="*/ 2597541 h 6858000"/>
              <a:gd name="connsiteX474" fmla="*/ 2152729 w 4724401"/>
              <a:gd name="connsiteY474" fmla="*/ 2864487 h 6858000"/>
              <a:gd name="connsiteX475" fmla="*/ 2020609 w 4724401"/>
              <a:gd name="connsiteY475" fmla="*/ 2539671 h 6858000"/>
              <a:gd name="connsiteX476" fmla="*/ 2018920 w 4724401"/>
              <a:gd name="connsiteY476" fmla="*/ 2536309 h 6858000"/>
              <a:gd name="connsiteX477" fmla="*/ 1342441 w 4724401"/>
              <a:gd name="connsiteY477" fmla="*/ 1173017 h 6858000"/>
              <a:gd name="connsiteX478" fmla="*/ 1367925 w 4724401"/>
              <a:gd name="connsiteY478" fmla="*/ 1135648 h 6858000"/>
              <a:gd name="connsiteX479" fmla="*/ 1771401 w 4724401"/>
              <a:gd name="connsiteY479" fmla="*/ 1806673 h 6858000"/>
              <a:gd name="connsiteX480" fmla="*/ 1972385 w 4724401"/>
              <a:gd name="connsiteY480" fmla="*/ 2198735 h 6858000"/>
              <a:gd name="connsiteX481" fmla="*/ 2040892 w 4724401"/>
              <a:gd name="connsiteY481" fmla="*/ 2405205 h 6858000"/>
              <a:gd name="connsiteX482" fmla="*/ 2131689 w 4724401"/>
              <a:gd name="connsiteY482" fmla="*/ 1936926 h 6858000"/>
              <a:gd name="connsiteX483" fmla="*/ 2454820 w 4724401"/>
              <a:gd name="connsiteY483" fmla="*/ 1248808 h 6858000"/>
              <a:gd name="connsiteX484" fmla="*/ 2492512 w 4724401"/>
              <a:gd name="connsiteY484" fmla="*/ 1302920 h 6858000"/>
              <a:gd name="connsiteX485" fmla="*/ 2081216 w 4724401"/>
              <a:gd name="connsiteY485" fmla="*/ 2527513 h 6858000"/>
              <a:gd name="connsiteX486" fmla="*/ 2081211 w 4724401"/>
              <a:gd name="connsiteY486" fmla="*/ 2528916 h 6858000"/>
              <a:gd name="connsiteX487" fmla="*/ 2199067 w 4724401"/>
              <a:gd name="connsiteY487" fmla="*/ 2884061 h 6858000"/>
              <a:gd name="connsiteX488" fmla="*/ 3192586 w 4724401"/>
              <a:gd name="connsiteY488" fmla="*/ 3411496 h 6858000"/>
              <a:gd name="connsiteX489" fmla="*/ 3182620 w 4724401"/>
              <a:gd name="connsiteY489" fmla="*/ 3483279 h 6858000"/>
              <a:gd name="connsiteX490" fmla="*/ 2435119 w 4724401"/>
              <a:gd name="connsiteY490" fmla="*/ 3080173 h 6858000"/>
              <a:gd name="connsiteX491" fmla="*/ 2410152 w 4724401"/>
              <a:gd name="connsiteY491" fmla="*/ 3063751 h 6858000"/>
              <a:gd name="connsiteX492" fmla="*/ 2408099 w 4724401"/>
              <a:gd name="connsiteY492" fmla="*/ 3064403 h 6858000"/>
              <a:gd name="connsiteX493" fmla="*/ 2407218 w 4724401"/>
              <a:gd name="connsiteY493" fmla="*/ 3070324 h 6858000"/>
              <a:gd name="connsiteX494" fmla="*/ 2380138 w 4724401"/>
              <a:gd name="connsiteY494" fmla="*/ 3099341 h 6858000"/>
              <a:gd name="connsiteX495" fmla="*/ 1765923 w 4724401"/>
              <a:gd name="connsiteY495" fmla="*/ 3581043 h 6858000"/>
              <a:gd name="connsiteX496" fmla="*/ 1702258 w 4724401"/>
              <a:gd name="connsiteY496" fmla="*/ 3612286 h 6858000"/>
              <a:gd name="connsiteX497" fmla="*/ 1538370 w 4724401"/>
              <a:gd name="connsiteY497" fmla="*/ 3811804 h 6858000"/>
              <a:gd name="connsiteX498" fmla="*/ 542867 w 4724401"/>
              <a:gd name="connsiteY498" fmla="*/ 4944092 h 6858000"/>
              <a:gd name="connsiteX499" fmla="*/ 515800 w 4724401"/>
              <a:gd name="connsiteY499" fmla="*/ 4862180 h 6858000"/>
              <a:gd name="connsiteX500" fmla="*/ 909145 w 4724401"/>
              <a:gd name="connsiteY500" fmla="*/ 4199225 h 6858000"/>
              <a:gd name="connsiteX501" fmla="*/ 1214067 w 4724401"/>
              <a:gd name="connsiteY501" fmla="*/ 3908561 h 6858000"/>
              <a:gd name="connsiteX502" fmla="*/ 640967 w 4724401"/>
              <a:gd name="connsiteY502" fmla="*/ 4105601 h 6858000"/>
              <a:gd name="connsiteX503" fmla="*/ 112563 w 4724401"/>
              <a:gd name="connsiteY503" fmla="*/ 4396952 h 6858000"/>
              <a:gd name="connsiteX504" fmla="*/ 0 w 4724401"/>
              <a:gd name="connsiteY504" fmla="*/ 4466006 h 6858000"/>
              <a:gd name="connsiteX505" fmla="*/ 0 w 4724401"/>
              <a:gd name="connsiteY505" fmla="*/ 4233763 h 6858000"/>
              <a:gd name="connsiteX506" fmla="*/ 36881 w 4724401"/>
              <a:gd name="connsiteY506" fmla="*/ 4200118 h 6858000"/>
              <a:gd name="connsiteX507" fmla="*/ 910534 w 4724401"/>
              <a:gd name="connsiteY507" fmla="*/ 3629753 h 6858000"/>
              <a:gd name="connsiteX508" fmla="*/ 1578717 w 4724401"/>
              <a:gd name="connsiteY508" fmla="*/ 3575982 h 6858000"/>
              <a:gd name="connsiteX509" fmla="*/ 2338780 w 4724401"/>
              <a:gd name="connsiteY509" fmla="*/ 3033725 h 6858000"/>
              <a:gd name="connsiteX510" fmla="*/ 1807991 w 4724401"/>
              <a:gd name="connsiteY510" fmla="*/ 2807184 h 6858000"/>
              <a:gd name="connsiteX511" fmla="*/ 1416358 w 4724401"/>
              <a:gd name="connsiteY511" fmla="*/ 3112571 h 6858000"/>
              <a:gd name="connsiteX512" fmla="*/ 939066 w 4724401"/>
              <a:gd name="connsiteY512" fmla="*/ 3378798 h 6858000"/>
              <a:gd name="connsiteX513" fmla="*/ 115099 w 4724401"/>
              <a:gd name="connsiteY513" fmla="*/ 3607650 h 6858000"/>
              <a:gd name="connsiteX514" fmla="*/ 97284 w 4724401"/>
              <a:gd name="connsiteY514" fmla="*/ 3520393 h 6858000"/>
              <a:gd name="connsiteX515" fmla="*/ 922050 w 4724401"/>
              <a:gd name="connsiteY515" fmla="*/ 3074867 h 6858000"/>
              <a:gd name="connsiteX516" fmla="*/ 1405265 w 4724401"/>
              <a:gd name="connsiteY516" fmla="*/ 3016319 h 6858000"/>
              <a:gd name="connsiteX517" fmla="*/ 1407512 w 4724401"/>
              <a:gd name="connsiteY517" fmla="*/ 3018001 h 6858000"/>
              <a:gd name="connsiteX518" fmla="*/ 1726266 w 4724401"/>
              <a:gd name="connsiteY518" fmla="*/ 2777274 h 6858000"/>
              <a:gd name="connsiteX519" fmla="*/ 625390 w 4724401"/>
              <a:gd name="connsiteY519" fmla="*/ 2514541 h 6858000"/>
              <a:gd name="connsiteX520" fmla="*/ 619799 w 4724401"/>
              <a:gd name="connsiteY520" fmla="*/ 2527180 h 6858000"/>
              <a:gd name="connsiteX521" fmla="*/ 310030 w 4724401"/>
              <a:gd name="connsiteY521" fmla="*/ 2771818 h 6858000"/>
              <a:gd name="connsiteX522" fmla="*/ 173877 w 4724401"/>
              <a:gd name="connsiteY522" fmla="*/ 2937056 h 6858000"/>
              <a:gd name="connsiteX523" fmla="*/ 77889 w 4724401"/>
              <a:gd name="connsiteY523" fmla="*/ 3138440 h 6858000"/>
              <a:gd name="connsiteX524" fmla="*/ 0 w 4724401"/>
              <a:gd name="connsiteY524" fmla="*/ 3271395 h 6858000"/>
              <a:gd name="connsiteX525" fmla="*/ 0 w 4724401"/>
              <a:gd name="connsiteY525" fmla="*/ 3153002 h 6858000"/>
              <a:gd name="connsiteX526" fmla="*/ 2386 w 4724401"/>
              <a:gd name="connsiteY526" fmla="*/ 3149203 h 6858000"/>
              <a:gd name="connsiteX527" fmla="*/ 89753 w 4724401"/>
              <a:gd name="connsiteY527" fmla="*/ 2987702 h 6858000"/>
              <a:gd name="connsiteX528" fmla="*/ 76869 w 4724401"/>
              <a:gd name="connsiteY528" fmla="*/ 3005404 h 6858000"/>
              <a:gd name="connsiteX529" fmla="*/ 32049 w 4724401"/>
              <a:gd name="connsiteY529" fmla="*/ 3065814 h 6858000"/>
              <a:gd name="connsiteX530" fmla="*/ 0 w 4724401"/>
              <a:gd name="connsiteY530" fmla="*/ 3108744 h 6858000"/>
              <a:gd name="connsiteX531" fmla="*/ 0 w 4724401"/>
              <a:gd name="connsiteY531" fmla="*/ 3058059 h 6858000"/>
              <a:gd name="connsiteX532" fmla="*/ 7610 w 4724401"/>
              <a:gd name="connsiteY532" fmla="*/ 3047889 h 6858000"/>
              <a:gd name="connsiteX533" fmla="*/ 52419 w 4724401"/>
              <a:gd name="connsiteY533" fmla="*/ 2987479 h 6858000"/>
              <a:gd name="connsiteX534" fmla="*/ 59142 w 4724401"/>
              <a:gd name="connsiteY534" fmla="*/ 2978488 h 6858000"/>
              <a:gd name="connsiteX535" fmla="*/ 0 w 4724401"/>
              <a:gd name="connsiteY535" fmla="*/ 3015334 h 6858000"/>
              <a:gd name="connsiteX536" fmla="*/ 0 w 4724401"/>
              <a:gd name="connsiteY536" fmla="*/ 2914286 h 6858000"/>
              <a:gd name="connsiteX537" fmla="*/ 36383 w 4724401"/>
              <a:gd name="connsiteY537" fmla="*/ 2901128 h 6858000"/>
              <a:gd name="connsiteX538" fmla="*/ 156329 w 4724401"/>
              <a:gd name="connsiteY538" fmla="*/ 2840533 h 6858000"/>
              <a:gd name="connsiteX539" fmla="*/ 358355 w 4724401"/>
              <a:gd name="connsiteY539" fmla="*/ 2620471 h 6858000"/>
              <a:gd name="connsiteX540" fmla="*/ 510577 w 4724401"/>
              <a:gd name="connsiteY540" fmla="*/ 2501244 h 6858000"/>
              <a:gd name="connsiteX541" fmla="*/ 211967 w 4724401"/>
              <a:gd name="connsiteY541" fmla="*/ 2479171 h 6858000"/>
              <a:gd name="connsiteX542" fmla="*/ 0 w 4724401"/>
              <a:gd name="connsiteY542" fmla="*/ 2476398 h 6858000"/>
              <a:gd name="connsiteX543" fmla="*/ 0 w 4724401"/>
              <a:gd name="connsiteY543" fmla="*/ 2389189 h 6858000"/>
              <a:gd name="connsiteX544" fmla="*/ 103062 w 4724401"/>
              <a:gd name="connsiteY544" fmla="*/ 2389518 h 6858000"/>
              <a:gd name="connsiteX545" fmla="*/ 510734 w 4724401"/>
              <a:gd name="connsiteY545" fmla="*/ 2416201 h 6858000"/>
              <a:gd name="connsiteX546" fmla="*/ 279257 w 4724401"/>
              <a:gd name="connsiteY546" fmla="*/ 2092102 h 6858000"/>
              <a:gd name="connsiteX547" fmla="*/ 65265 w 4724401"/>
              <a:gd name="connsiteY547" fmla="*/ 2006049 h 6858000"/>
              <a:gd name="connsiteX548" fmla="*/ 0 w 4724401"/>
              <a:gd name="connsiteY548" fmla="*/ 1982532 h 6858000"/>
              <a:gd name="connsiteX549" fmla="*/ 0 w 4724401"/>
              <a:gd name="connsiteY549" fmla="*/ 1912789 h 6858000"/>
              <a:gd name="connsiteX550" fmla="*/ 97460 w 4724401"/>
              <a:gd name="connsiteY550" fmla="*/ 1953725 h 6858000"/>
              <a:gd name="connsiteX551" fmla="*/ 221272 w 4724401"/>
              <a:gd name="connsiteY551" fmla="*/ 1980766 h 6858000"/>
              <a:gd name="connsiteX552" fmla="*/ 116765 w 4724401"/>
              <a:gd name="connsiteY552" fmla="*/ 1911033 h 6858000"/>
              <a:gd name="connsiteX553" fmla="*/ 16405 w 4724401"/>
              <a:gd name="connsiteY553" fmla="*/ 1803412 h 6858000"/>
              <a:gd name="connsiteX554" fmla="*/ 0 w 4724401"/>
              <a:gd name="connsiteY554" fmla="*/ 1784777 h 6858000"/>
              <a:gd name="connsiteX555" fmla="*/ 0 w 4724401"/>
              <a:gd name="connsiteY555" fmla="*/ 1740082 h 6858000"/>
              <a:gd name="connsiteX556" fmla="*/ 39394 w 4724401"/>
              <a:gd name="connsiteY556" fmla="*/ 1784856 h 6858000"/>
              <a:gd name="connsiteX557" fmla="*/ 135813 w 4724401"/>
              <a:gd name="connsiteY557" fmla="*/ 1888838 h 6858000"/>
              <a:gd name="connsiteX558" fmla="*/ 242575 w 4724401"/>
              <a:gd name="connsiteY558" fmla="*/ 1958841 h 6858000"/>
              <a:gd name="connsiteX559" fmla="*/ 82197 w 4724401"/>
              <a:gd name="connsiteY559" fmla="*/ 1754826 h 6858000"/>
              <a:gd name="connsiteX560" fmla="*/ 0 w 4724401"/>
              <a:gd name="connsiteY560" fmla="*/ 1679650 h 6858000"/>
              <a:gd name="connsiteX561" fmla="*/ 0 w 4724401"/>
              <a:gd name="connsiteY561" fmla="*/ 1602463 h 6858000"/>
              <a:gd name="connsiteX562" fmla="*/ 84689 w 4724401"/>
              <a:gd name="connsiteY562" fmla="*/ 1677442 h 6858000"/>
              <a:gd name="connsiteX563" fmla="*/ 298437 w 4724401"/>
              <a:gd name="connsiteY563" fmla="*/ 1968019 h 6858000"/>
              <a:gd name="connsiteX564" fmla="*/ 227269 w 4724401"/>
              <a:gd name="connsiteY564" fmla="*/ 1114064 h 6858000"/>
              <a:gd name="connsiteX565" fmla="*/ 248003 w 4724401"/>
              <a:gd name="connsiteY565" fmla="*/ 1089613 h 6858000"/>
              <a:gd name="connsiteX566" fmla="*/ 427020 w 4724401"/>
              <a:gd name="connsiteY566" fmla="*/ 1619803 h 6858000"/>
              <a:gd name="connsiteX567" fmla="*/ 340345 w 4724401"/>
              <a:gd name="connsiteY567" fmla="*/ 2027739 h 6858000"/>
              <a:gd name="connsiteX568" fmla="*/ 360865 w 4724401"/>
              <a:gd name="connsiteY568" fmla="*/ 2044827 h 6858000"/>
              <a:gd name="connsiteX569" fmla="*/ 560414 w 4724401"/>
              <a:gd name="connsiteY569" fmla="*/ 2421457 h 6858000"/>
              <a:gd name="connsiteX570" fmla="*/ 1359703 w 4724401"/>
              <a:gd name="connsiteY570" fmla="*/ 2578554 h 6858000"/>
              <a:gd name="connsiteX571" fmla="*/ 1359422 w 4724401"/>
              <a:gd name="connsiteY571" fmla="*/ 2577994 h 6858000"/>
              <a:gd name="connsiteX572" fmla="*/ 828701 w 4724401"/>
              <a:gd name="connsiteY572" fmla="*/ 1839520 h 6858000"/>
              <a:gd name="connsiteX573" fmla="*/ 494427 w 4724401"/>
              <a:gd name="connsiteY573" fmla="*/ 1092333 h 6858000"/>
              <a:gd name="connsiteX574" fmla="*/ 506322 w 4724401"/>
              <a:gd name="connsiteY574" fmla="*/ 1020997 h 6858000"/>
              <a:gd name="connsiteX575" fmla="*/ 4570198 w 4724401"/>
              <a:gd name="connsiteY575" fmla="*/ 978081 h 6858000"/>
              <a:gd name="connsiteX576" fmla="*/ 4523691 w 4724401"/>
              <a:gd name="connsiteY576" fmla="*/ 1127776 h 6858000"/>
              <a:gd name="connsiteX577" fmla="*/ 4509875 w 4724401"/>
              <a:gd name="connsiteY577" fmla="*/ 1167552 h 6858000"/>
              <a:gd name="connsiteX578" fmla="*/ 4478168 w 4724401"/>
              <a:gd name="connsiteY578" fmla="*/ 1260735 h 6858000"/>
              <a:gd name="connsiteX579" fmla="*/ 4409309 w 4724401"/>
              <a:gd name="connsiteY579" fmla="*/ 1666996 h 6858000"/>
              <a:gd name="connsiteX580" fmla="*/ 4370031 w 4724401"/>
              <a:gd name="connsiteY580" fmla="*/ 1955666 h 6858000"/>
              <a:gd name="connsiteX581" fmla="*/ 4570198 w 4724401"/>
              <a:gd name="connsiteY581" fmla="*/ 978081 h 6858000"/>
              <a:gd name="connsiteX582" fmla="*/ 4557898 w 4724401"/>
              <a:gd name="connsiteY582" fmla="*/ 900011 h 6858000"/>
              <a:gd name="connsiteX583" fmla="*/ 4344840 w 4724401"/>
              <a:gd name="connsiteY583" fmla="*/ 1922038 h 6858000"/>
              <a:gd name="connsiteX584" fmla="*/ 4378710 w 4724401"/>
              <a:gd name="connsiteY584" fmla="*/ 1665516 h 6858000"/>
              <a:gd name="connsiteX585" fmla="*/ 4448798 w 4724401"/>
              <a:gd name="connsiteY585" fmla="*/ 1253024 h 6858000"/>
              <a:gd name="connsiteX586" fmla="*/ 4480315 w 4724401"/>
              <a:gd name="connsiteY586" fmla="*/ 1158454 h 6858000"/>
              <a:gd name="connsiteX587" fmla="*/ 4494133 w 4724401"/>
              <a:gd name="connsiteY587" fmla="*/ 1118676 h 6858000"/>
              <a:gd name="connsiteX588" fmla="*/ 4557898 w 4724401"/>
              <a:gd name="connsiteY588" fmla="*/ 900011 h 6858000"/>
              <a:gd name="connsiteX589" fmla="*/ 3607114 w 4724401"/>
              <a:gd name="connsiteY589" fmla="*/ 467441 h 6858000"/>
              <a:gd name="connsiteX590" fmla="*/ 3296242 w 4724401"/>
              <a:gd name="connsiteY590" fmla="*/ 807991 h 6858000"/>
              <a:gd name="connsiteX591" fmla="*/ 3174674 w 4724401"/>
              <a:gd name="connsiteY591" fmla="*/ 919759 h 6858000"/>
              <a:gd name="connsiteX592" fmla="*/ 3042978 w 4724401"/>
              <a:gd name="connsiteY592" fmla="*/ 1054894 h 6858000"/>
              <a:gd name="connsiteX593" fmla="*/ 2968914 w 4724401"/>
              <a:gd name="connsiteY593" fmla="*/ 1133756 h 6858000"/>
              <a:gd name="connsiteX594" fmla="*/ 3103823 w 4724401"/>
              <a:gd name="connsiteY594" fmla="*/ 1026814 h 6858000"/>
              <a:gd name="connsiteX595" fmla="*/ 3607114 w 4724401"/>
              <a:gd name="connsiteY595" fmla="*/ 467441 h 6858000"/>
              <a:gd name="connsiteX596" fmla="*/ 3744487 w 4724401"/>
              <a:gd name="connsiteY596" fmla="*/ 383136 h 6858000"/>
              <a:gd name="connsiteX597" fmla="*/ 3970213 w 4724401"/>
              <a:gd name="connsiteY597" fmla="*/ 995559 h 6858000"/>
              <a:gd name="connsiteX598" fmla="*/ 3744487 w 4724401"/>
              <a:gd name="connsiteY598" fmla="*/ 383136 h 6858000"/>
              <a:gd name="connsiteX599" fmla="*/ 3624562 w 4724401"/>
              <a:gd name="connsiteY599" fmla="*/ 367041 h 6858000"/>
              <a:gd name="connsiteX600" fmla="*/ 3489712 w 4724401"/>
              <a:gd name="connsiteY600" fmla="*/ 485386 h 6858000"/>
              <a:gd name="connsiteX601" fmla="*/ 3182994 w 4724401"/>
              <a:gd name="connsiteY601" fmla="*/ 828265 h 6858000"/>
              <a:gd name="connsiteX602" fmla="*/ 2892114 w 4724401"/>
              <a:gd name="connsiteY602" fmla="*/ 1172635 h 6858000"/>
              <a:gd name="connsiteX603" fmla="*/ 3021459 w 4724401"/>
              <a:gd name="connsiteY603" fmla="*/ 1035385 h 6858000"/>
              <a:gd name="connsiteX604" fmla="*/ 3153873 w 4724401"/>
              <a:gd name="connsiteY604" fmla="*/ 898971 h 6858000"/>
              <a:gd name="connsiteX605" fmla="*/ 3276511 w 4724401"/>
              <a:gd name="connsiteY605" fmla="*/ 786423 h 6858000"/>
              <a:gd name="connsiteX606" fmla="*/ 3584154 w 4724401"/>
              <a:gd name="connsiteY606" fmla="*/ 448218 h 6858000"/>
              <a:gd name="connsiteX607" fmla="*/ 3624562 w 4724401"/>
              <a:gd name="connsiteY607" fmla="*/ 367041 h 6858000"/>
              <a:gd name="connsiteX608" fmla="*/ 3766672 w 4724401"/>
              <a:gd name="connsiteY608" fmla="*/ 359429 h 6858000"/>
              <a:gd name="connsiteX609" fmla="*/ 3996338 w 4724401"/>
              <a:gd name="connsiteY609" fmla="*/ 968237 h 6858000"/>
              <a:gd name="connsiteX610" fmla="*/ 3766672 w 4724401"/>
              <a:gd name="connsiteY610" fmla="*/ 359429 h 6858000"/>
              <a:gd name="connsiteX611" fmla="*/ 3882765 w 4724401"/>
              <a:gd name="connsiteY611" fmla="*/ 0 h 6858000"/>
              <a:gd name="connsiteX612" fmla="*/ 3995099 w 4724401"/>
              <a:gd name="connsiteY612" fmla="*/ 0 h 6858000"/>
              <a:gd name="connsiteX613" fmla="*/ 4163818 w 4724401"/>
              <a:gd name="connsiteY613" fmla="*/ 234104 h 6858000"/>
              <a:gd name="connsiteX614" fmla="*/ 4172099 w 4724401"/>
              <a:gd name="connsiteY614" fmla="*/ 234207 h 6858000"/>
              <a:gd name="connsiteX615" fmla="*/ 4628589 w 4724401"/>
              <a:gd name="connsiteY615" fmla="*/ 289746 h 6858000"/>
              <a:gd name="connsiteX616" fmla="*/ 4724401 w 4724401"/>
              <a:gd name="connsiteY616" fmla="*/ 281632 h 6858000"/>
              <a:gd name="connsiteX617" fmla="*/ 4724401 w 4724401"/>
              <a:gd name="connsiteY617" fmla="*/ 330664 h 6858000"/>
              <a:gd name="connsiteX618" fmla="*/ 4657975 w 4724401"/>
              <a:gd name="connsiteY618" fmla="*/ 338772 h 6858000"/>
              <a:gd name="connsiteX619" fmla="*/ 4227047 w 4724401"/>
              <a:gd name="connsiteY619" fmla="*/ 313415 h 6858000"/>
              <a:gd name="connsiteX620" fmla="*/ 4346041 w 4724401"/>
              <a:gd name="connsiteY620" fmla="*/ 456086 h 6858000"/>
              <a:gd name="connsiteX621" fmla="*/ 4599604 w 4724401"/>
              <a:gd name="connsiteY621" fmla="*/ 723178 h 6858000"/>
              <a:gd name="connsiteX622" fmla="*/ 4724401 w 4724401"/>
              <a:gd name="connsiteY622" fmla="*/ 833497 h 6858000"/>
              <a:gd name="connsiteX623" fmla="*/ 4724401 w 4724401"/>
              <a:gd name="connsiteY623" fmla="*/ 950118 h 6858000"/>
              <a:gd name="connsiteX624" fmla="*/ 4655015 w 4724401"/>
              <a:gd name="connsiteY624" fmla="*/ 891426 h 6858000"/>
              <a:gd name="connsiteX625" fmla="*/ 4348002 w 4724401"/>
              <a:gd name="connsiteY625" fmla="*/ 2205895 h 6858000"/>
              <a:gd name="connsiteX626" fmla="*/ 4262250 w 4724401"/>
              <a:gd name="connsiteY626" fmla="*/ 2219972 h 6858000"/>
              <a:gd name="connsiteX627" fmla="*/ 4550611 w 4724401"/>
              <a:gd name="connsiteY627" fmla="*/ 817540 h 6858000"/>
              <a:gd name="connsiteX628" fmla="*/ 4564418 w 4724401"/>
              <a:gd name="connsiteY628" fmla="*/ 808293 h 6858000"/>
              <a:gd name="connsiteX629" fmla="*/ 4266388 w 4724401"/>
              <a:gd name="connsiteY629" fmla="*/ 500083 h 6858000"/>
              <a:gd name="connsiteX630" fmla="*/ 4032842 w 4724401"/>
              <a:gd name="connsiteY630" fmla="*/ 211809 h 6858000"/>
              <a:gd name="connsiteX631" fmla="*/ 3721337 w 4724401"/>
              <a:gd name="connsiteY631" fmla="*/ 0 h 6858000"/>
              <a:gd name="connsiteX632" fmla="*/ 3797544 w 4724401"/>
              <a:gd name="connsiteY632" fmla="*/ 0 h 6858000"/>
              <a:gd name="connsiteX633" fmla="*/ 3775734 w 4724401"/>
              <a:gd name="connsiteY633" fmla="*/ 95131 h 6858000"/>
              <a:gd name="connsiteX634" fmla="*/ 3724807 w 4724401"/>
              <a:gd name="connsiteY634" fmla="*/ 272257 h 6858000"/>
              <a:gd name="connsiteX635" fmla="*/ 3726844 w 4724401"/>
              <a:gd name="connsiteY635" fmla="*/ 282988 h 6858000"/>
              <a:gd name="connsiteX636" fmla="*/ 3742664 w 4724401"/>
              <a:gd name="connsiteY636" fmla="*/ 279918 h 6858000"/>
              <a:gd name="connsiteX637" fmla="*/ 4103910 w 4724401"/>
              <a:gd name="connsiteY637" fmla="*/ 1161917 h 6858000"/>
              <a:gd name="connsiteX638" fmla="*/ 4020269 w 4724401"/>
              <a:gd name="connsiteY638" fmla="*/ 1200406 h 6858000"/>
              <a:gd name="connsiteX639" fmla="*/ 3674882 w 4724401"/>
              <a:gd name="connsiteY639" fmla="*/ 488524 h 6858000"/>
              <a:gd name="connsiteX640" fmla="*/ 3132682 w 4724401"/>
              <a:gd name="connsiteY640" fmla="*/ 1072284 h 6858000"/>
              <a:gd name="connsiteX641" fmla="*/ 2716346 w 4724401"/>
              <a:gd name="connsiteY641" fmla="*/ 1276376 h 6858000"/>
              <a:gd name="connsiteX642" fmla="*/ 2716772 w 4724401"/>
              <a:gd name="connsiteY642" fmla="*/ 1255462 h 6858000"/>
              <a:gd name="connsiteX643" fmla="*/ 3471096 w 4724401"/>
              <a:gd name="connsiteY643" fmla="*/ 437072 h 6858000"/>
              <a:gd name="connsiteX644" fmla="*/ 3639057 w 4724401"/>
              <a:gd name="connsiteY644" fmla="*/ 286334 h 6858000"/>
              <a:gd name="connsiteX645" fmla="*/ 3640309 w 4724401"/>
              <a:gd name="connsiteY645" fmla="*/ 284664 h 6858000"/>
              <a:gd name="connsiteX646" fmla="*/ 3646022 w 4724401"/>
              <a:gd name="connsiteY646" fmla="*/ 276711 h 6858000"/>
              <a:gd name="connsiteX647" fmla="*/ 3707943 w 4724401"/>
              <a:gd name="connsiteY647" fmla="*/ 65958 h 6858000"/>
              <a:gd name="connsiteX648" fmla="*/ 2867960 w 4724401"/>
              <a:gd name="connsiteY648" fmla="*/ 0 h 6858000"/>
              <a:gd name="connsiteX649" fmla="*/ 2926351 w 4724401"/>
              <a:gd name="connsiteY649" fmla="*/ 0 h 6858000"/>
              <a:gd name="connsiteX650" fmla="*/ 2902823 w 4724401"/>
              <a:gd name="connsiteY650" fmla="*/ 262929 h 6858000"/>
              <a:gd name="connsiteX651" fmla="*/ 2940663 w 4724401"/>
              <a:gd name="connsiteY651" fmla="*/ 140884 h 6858000"/>
              <a:gd name="connsiteX652" fmla="*/ 2947039 w 4724401"/>
              <a:gd name="connsiteY652" fmla="*/ 122524 h 6858000"/>
              <a:gd name="connsiteX653" fmla="*/ 2984316 w 4724401"/>
              <a:gd name="connsiteY653" fmla="*/ 0 h 6858000"/>
              <a:gd name="connsiteX654" fmla="*/ 3016114 w 4724401"/>
              <a:gd name="connsiteY654" fmla="*/ 0 h 6858000"/>
              <a:gd name="connsiteX655" fmla="*/ 2979949 w 4724401"/>
              <a:gd name="connsiteY655" fmla="*/ 119274 h 6858000"/>
              <a:gd name="connsiteX656" fmla="*/ 3023879 w 4724401"/>
              <a:gd name="connsiteY656" fmla="*/ 0 h 6858000"/>
              <a:gd name="connsiteX657" fmla="*/ 3105400 w 4724401"/>
              <a:gd name="connsiteY657" fmla="*/ 0 h 6858000"/>
              <a:gd name="connsiteX658" fmla="*/ 3094669 w 4724401"/>
              <a:gd name="connsiteY658" fmla="*/ 30308 h 6858000"/>
              <a:gd name="connsiteX659" fmla="*/ 2901945 w 4724401"/>
              <a:gd name="connsiteY659" fmla="*/ 466538 h 6858000"/>
              <a:gd name="connsiteX660" fmla="*/ 2815209 w 4724401"/>
              <a:gd name="connsiteY660" fmla="*/ 497361 h 6858000"/>
              <a:gd name="connsiteX661" fmla="*/ 2844845 w 4724401"/>
              <a:gd name="connsiteY661" fmla="*/ 127638 h 6858000"/>
              <a:gd name="connsiteX662" fmla="*/ 1057230 w 4724401"/>
              <a:gd name="connsiteY662" fmla="*/ 0 h 6858000"/>
              <a:gd name="connsiteX663" fmla="*/ 1111003 w 4724401"/>
              <a:gd name="connsiteY663" fmla="*/ 0 h 6858000"/>
              <a:gd name="connsiteX664" fmla="*/ 1125553 w 4724401"/>
              <a:gd name="connsiteY664" fmla="*/ 52588 h 6858000"/>
              <a:gd name="connsiteX665" fmla="*/ 1304276 w 4724401"/>
              <a:gd name="connsiteY665" fmla="*/ 476275 h 6858000"/>
              <a:gd name="connsiteX666" fmla="*/ 1492066 w 4724401"/>
              <a:gd name="connsiteY666" fmla="*/ 886333 h 6858000"/>
              <a:gd name="connsiteX667" fmla="*/ 1423698 w 4724401"/>
              <a:gd name="connsiteY667" fmla="*/ 710817 h 6858000"/>
              <a:gd name="connsiteX668" fmla="*/ 1357609 w 4724401"/>
              <a:gd name="connsiteY668" fmla="*/ 532892 h 6858000"/>
              <a:gd name="connsiteX669" fmla="*/ 1309550 w 4724401"/>
              <a:gd name="connsiteY669" fmla="*/ 374031 h 6858000"/>
              <a:gd name="connsiteX670" fmla="*/ 1193673 w 4724401"/>
              <a:gd name="connsiteY670" fmla="*/ 49533 h 6858000"/>
              <a:gd name="connsiteX671" fmla="*/ 1164391 w 4724401"/>
              <a:gd name="connsiteY671" fmla="*/ 0 h 6858000"/>
              <a:gd name="connsiteX672" fmla="*/ 1200666 w 4724401"/>
              <a:gd name="connsiteY672" fmla="*/ 0 h 6858000"/>
              <a:gd name="connsiteX673" fmla="*/ 1223408 w 4724401"/>
              <a:gd name="connsiteY673" fmla="*/ 38996 h 6858000"/>
              <a:gd name="connsiteX674" fmla="*/ 1339635 w 4724401"/>
              <a:gd name="connsiteY674" fmla="*/ 365517 h 6858000"/>
              <a:gd name="connsiteX675" fmla="*/ 1387469 w 4724401"/>
              <a:gd name="connsiteY675" fmla="*/ 523079 h 6858000"/>
              <a:gd name="connsiteX676" fmla="*/ 1452685 w 4724401"/>
              <a:gd name="connsiteY676" fmla="*/ 699806 h 6858000"/>
              <a:gd name="connsiteX677" fmla="*/ 1492092 w 4724401"/>
              <a:gd name="connsiteY677" fmla="*/ 800424 h 6858000"/>
              <a:gd name="connsiteX678" fmla="*/ 1455302 w 4724401"/>
              <a:gd name="connsiteY678" fmla="*/ 632913 h 6858000"/>
              <a:gd name="connsiteX679" fmla="*/ 1222336 w 4724401"/>
              <a:gd name="connsiteY679" fmla="*/ 9480 h 6858000"/>
              <a:gd name="connsiteX680" fmla="*/ 1214634 w 4724401"/>
              <a:gd name="connsiteY680" fmla="*/ 0 h 6858000"/>
              <a:gd name="connsiteX681" fmla="*/ 1289827 w 4724401"/>
              <a:gd name="connsiteY681" fmla="*/ 0 h 6858000"/>
              <a:gd name="connsiteX682" fmla="*/ 1321076 w 4724401"/>
              <a:gd name="connsiteY682" fmla="*/ 59722 h 6858000"/>
              <a:gd name="connsiteX683" fmla="*/ 1512579 w 4724401"/>
              <a:gd name="connsiteY683" fmla="*/ 626441 h 6858000"/>
              <a:gd name="connsiteX684" fmla="*/ 1506076 w 4724401"/>
              <a:gd name="connsiteY684" fmla="*/ 1089289 h 6858000"/>
              <a:gd name="connsiteX685" fmla="*/ 1486346 w 4724401"/>
              <a:gd name="connsiteY685" fmla="*/ 1079919 h 6858000"/>
              <a:gd name="connsiteX686" fmla="*/ 1070511 w 4724401"/>
              <a:gd name="connsiteY686" fmla="*/ 48609 h 6858000"/>
              <a:gd name="connsiteX687" fmla="*/ 43151 w 4724401"/>
              <a:gd name="connsiteY687" fmla="*/ 0 h 6858000"/>
              <a:gd name="connsiteX688" fmla="*/ 95283 w 4724401"/>
              <a:gd name="connsiteY688" fmla="*/ 0 h 6858000"/>
              <a:gd name="connsiteX689" fmla="*/ 300708 w 4724401"/>
              <a:gd name="connsiteY689" fmla="*/ 154571 h 6858000"/>
              <a:gd name="connsiteX690" fmla="*/ 530414 w 4724401"/>
              <a:gd name="connsiteY690" fmla="*/ 354673 h 6858000"/>
              <a:gd name="connsiteX691" fmla="*/ 333785 w 4724401"/>
              <a:gd name="connsiteY691" fmla="*/ 161564 h 6858000"/>
              <a:gd name="connsiteX692" fmla="*/ 147005 w 4724401"/>
              <a:gd name="connsiteY692" fmla="*/ 0 h 6858000"/>
              <a:gd name="connsiteX693" fmla="*/ 272509 w 4724401"/>
              <a:gd name="connsiteY693" fmla="*/ 0 h 6858000"/>
              <a:gd name="connsiteX694" fmla="*/ 326276 w 4724401"/>
              <a:gd name="connsiteY694" fmla="*/ 45847 h 6858000"/>
              <a:gd name="connsiteX695" fmla="*/ 823759 w 4724401"/>
              <a:gd name="connsiteY695" fmla="*/ 574145 h 6858000"/>
              <a:gd name="connsiteX696" fmla="*/ 811254 w 4724401"/>
              <a:gd name="connsiteY696" fmla="*/ 665546 h 6858000"/>
              <a:gd name="connsiteX697" fmla="*/ 154042 w 4724401"/>
              <a:gd name="connsiteY697" fmla="*/ 261522 h 6858000"/>
              <a:gd name="connsiteX698" fmla="*/ 13550 w 4724401"/>
              <a:gd name="connsiteY698" fmla="*/ 158423 h 6858000"/>
              <a:gd name="connsiteX699" fmla="*/ 0 w 4724401"/>
              <a:gd name="connsiteY699" fmla="*/ 146618 h 6858000"/>
              <a:gd name="connsiteX700" fmla="*/ 0 w 4724401"/>
              <a:gd name="connsiteY700" fmla="*/ 59161 h 6858000"/>
              <a:gd name="connsiteX701" fmla="*/ 45427 w 4724401"/>
              <a:gd name="connsiteY701" fmla="*/ 101078 h 6858000"/>
              <a:gd name="connsiteX702" fmla="*/ 630103 w 4724401"/>
              <a:gd name="connsiteY702" fmla="*/ 485885 h 6858000"/>
              <a:gd name="connsiteX703" fmla="*/ 532040 w 4724401"/>
              <a:gd name="connsiteY703" fmla="*/ 399359 h 6858000"/>
              <a:gd name="connsiteX704" fmla="*/ 517618 w 4724401"/>
              <a:gd name="connsiteY704" fmla="*/ 385726 h 6858000"/>
              <a:gd name="connsiteX705" fmla="*/ 285074 w 4724401"/>
              <a:gd name="connsiteY705"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4724401" h="6858000">
                <a:moveTo>
                  <a:pt x="369702" y="6712169"/>
                </a:moveTo>
                <a:lnTo>
                  <a:pt x="366575" y="6715556"/>
                </a:lnTo>
                <a:cubicBezTo>
                  <a:pt x="367954" y="6715031"/>
                  <a:pt x="369326" y="6714512"/>
                  <a:pt x="371637" y="6713954"/>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4724401" y="6289099"/>
                </a:moveTo>
                <a:lnTo>
                  <a:pt x="4724401" y="6407899"/>
                </a:lnTo>
                <a:lnTo>
                  <a:pt x="4689678" y="6440241"/>
                </a:ln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593999" y="6408904"/>
                  <a:pt x="4626518" y="6376648"/>
                  <a:pt x="4660205" y="6345369"/>
                </a:cubicBezTo>
                <a:close/>
                <a:moveTo>
                  <a:pt x="4724401" y="6198577"/>
                </a:moveTo>
                <a:lnTo>
                  <a:pt x="4724401" y="6238480"/>
                </a:lnTo>
                <a:lnTo>
                  <a:pt x="4689789" y="6268382"/>
                </a:ln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lose/>
                <a:moveTo>
                  <a:pt x="4724401" y="5924240"/>
                </a:moveTo>
                <a:lnTo>
                  <a:pt x="4724401" y="6044002"/>
                </a:lnTo>
                <a:lnTo>
                  <a:pt x="4695216" y="6071545"/>
                </a:lnTo>
                <a:cubicBezTo>
                  <a:pt x="4548599" y="6220767"/>
                  <a:pt x="4426366" y="6399245"/>
                  <a:pt x="4317146" y="6587716"/>
                </a:cubicBezTo>
                <a:lnTo>
                  <a:pt x="4171627" y="6858000"/>
                </a:lnTo>
                <a:lnTo>
                  <a:pt x="4081585" y="6858000"/>
                </a:lnTo>
                <a:lnTo>
                  <a:pt x="4238603" y="6559341"/>
                </a:lnTo>
                <a:cubicBezTo>
                  <a:pt x="4349147" y="6364728"/>
                  <a:pt x="4472301" y="6179172"/>
                  <a:pt x="4620848" y="6021419"/>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724401" y="5202141"/>
                </a:moveTo>
                <a:lnTo>
                  <a:pt x="4724401" y="5319690"/>
                </a:lnTo>
                <a:lnTo>
                  <a:pt x="4690088" y="5349711"/>
                </a:lnTo>
                <a:cubicBezTo>
                  <a:pt x="4608685" y="5427949"/>
                  <a:pt x="4537495" y="5522778"/>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lnTo>
                  <a:pt x="4724401" y="5415874"/>
                </a:lnTo>
                <a:lnTo>
                  <a:pt x="4724401" y="5461678"/>
                </a:lnTo>
                <a:lnTo>
                  <a:pt x="4718341" y="5468043"/>
                </a:lnTo>
                <a:cubicBezTo>
                  <a:pt x="4681696" y="5506771"/>
                  <a:pt x="4644162" y="5546455"/>
                  <a:pt x="4604655" y="5583434"/>
                </a:cubicBezTo>
                <a:cubicBezTo>
                  <a:pt x="4591636" y="5595592"/>
                  <a:pt x="4578581" y="5606832"/>
                  <a:pt x="4565074" y="5618550"/>
                </a:cubicBezTo>
                <a:cubicBezTo>
                  <a:pt x="4601957" y="5591693"/>
                  <a:pt x="4641858" y="5563143"/>
                  <a:pt x="4682209" y="5532923"/>
                </a:cubicBezTo>
                <a:lnTo>
                  <a:pt x="4724401" y="5499248"/>
                </a:lnTo>
                <a:lnTo>
                  <a:pt x="4724401" y="5608295"/>
                </a:lnTo>
                <a:lnTo>
                  <a:pt x="4713577" y="5616803"/>
                </a:ln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616120" y="5290612"/>
                  <a:pt x="4648400" y="5259282"/>
                  <a:pt x="4682005" y="5231398"/>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3174829" y="3620110"/>
                </a:moveTo>
                <a:cubicBezTo>
                  <a:pt x="3177710" y="3619202"/>
                  <a:pt x="3182308" y="3620648"/>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195984" y="4765295"/>
                  <a:pt x="4406452" y="4726316"/>
                  <a:pt x="4618309" y="4699202"/>
                </a:cubicBezTo>
                <a:lnTo>
                  <a:pt x="4724401" y="4687606"/>
                </a:lnTo>
                <a:lnTo>
                  <a:pt x="4724401" y="4773345"/>
                </a:lnTo>
                <a:lnTo>
                  <a:pt x="4671155" y="4778608"/>
                </a:lnTo>
                <a:cubicBezTo>
                  <a:pt x="4474613" y="4803290"/>
                  <a:pt x="4279364" y="4838457"/>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2991" y="3646754"/>
                  <a:pt x="3166185" y="3622836"/>
                  <a:pt x="3174829" y="3620110"/>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24401" y="4275524"/>
                </a:lnTo>
                <a:lnTo>
                  <a:pt x="4724401" y="4519331"/>
                </a:lnTo>
                <a:lnTo>
                  <a:pt x="4695727" y="4489837"/>
                </a:lnTo>
                <a:cubicBezTo>
                  <a:pt x="4513213" y="4341718"/>
                  <a:pt x="4213060" y="4286653"/>
                  <a:pt x="4036318" y="4147013"/>
                </a:cubicBezTo>
                <a:cubicBezTo>
                  <a:pt x="3810777" y="3969273"/>
                  <a:pt x="3654591" y="3720297"/>
                  <a:pt x="3432098" y="3537312"/>
                </a:cubicBezTo>
                <a:cubicBezTo>
                  <a:pt x="3408505" y="3517876"/>
                  <a:pt x="3395188" y="3461306"/>
                  <a:pt x="3429186" y="3458784"/>
                </a:cubicBezTo>
                <a:close/>
                <a:moveTo>
                  <a:pt x="4287835" y="3252276"/>
                </a:moveTo>
                <a:cubicBezTo>
                  <a:pt x="4291252" y="3250181"/>
                  <a:pt x="4296821" y="3251122"/>
                  <a:pt x="4305321" y="3256953"/>
                </a:cubicBezTo>
                <a:cubicBezTo>
                  <a:pt x="4417921" y="3335817"/>
                  <a:pt x="4526830" y="3418438"/>
                  <a:pt x="4633631" y="3503706"/>
                </a:cubicBezTo>
                <a:lnTo>
                  <a:pt x="4724401" y="3579225"/>
                </a:lnTo>
                <a:lnTo>
                  <a:pt x="4724401" y="3637622"/>
                </a:lnTo>
                <a:lnTo>
                  <a:pt x="4594837" y="3532274"/>
                </a:ln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09378" y="3558235"/>
                  <a:pt x="4660155" y="3608017"/>
                  <a:pt x="4709959" y="3658245"/>
                </a:cubicBezTo>
                <a:lnTo>
                  <a:pt x="4724401" y="3673072"/>
                </a:lnTo>
                <a:lnTo>
                  <a:pt x="4724401" y="3718516"/>
                </a:lnTo>
                <a:lnTo>
                  <a:pt x="4642986" y="3635718"/>
                </a:lnTo>
                <a:cubicBezTo>
                  <a:pt x="4577419" y="3571274"/>
                  <a:pt x="4510044" y="3508184"/>
                  <a:pt x="4440129" y="3448571"/>
                </a:cubicBezTo>
                <a:cubicBezTo>
                  <a:pt x="4477976" y="3543407"/>
                  <a:pt x="4595539" y="3666345"/>
                  <a:pt x="4700658" y="3767518"/>
                </a:cubicBezTo>
                <a:lnTo>
                  <a:pt x="4724401" y="3790032"/>
                </a:lnTo>
                <a:lnTo>
                  <a:pt x="4724401" y="3871856"/>
                </a:lnTo>
                <a:lnTo>
                  <a:pt x="4649232" y="3785028"/>
                </a:lnTo>
                <a:cubicBezTo>
                  <a:pt x="4512119" y="3616669"/>
                  <a:pt x="4392441" y="3442504"/>
                  <a:pt x="4294126" y="3303048"/>
                </a:cubicBezTo>
                <a:cubicBezTo>
                  <a:pt x="4286701" y="3292165"/>
                  <a:pt x="4277584" y="3258559"/>
                  <a:pt x="4287835" y="3252276"/>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3882765" y="0"/>
                </a:moveTo>
                <a:lnTo>
                  <a:pt x="3995099" y="0"/>
                </a:lnTo>
                <a:lnTo>
                  <a:pt x="4163818" y="234104"/>
                </a:lnTo>
                <a:cubicBezTo>
                  <a:pt x="4167056" y="234046"/>
                  <a:pt x="4169933" y="233486"/>
                  <a:pt x="4172099" y="234207"/>
                </a:cubicBezTo>
                <a:cubicBezTo>
                  <a:pt x="4320772" y="276387"/>
                  <a:pt x="4473568" y="294979"/>
                  <a:pt x="4628589" y="289746"/>
                </a:cubicBezTo>
                <a:lnTo>
                  <a:pt x="4724401" y="281632"/>
                </a:lnTo>
                <a:lnTo>
                  <a:pt x="4724401" y="330664"/>
                </a:lnTo>
                <a:lnTo>
                  <a:pt x="4657975" y="338772"/>
                </a:lnTo>
                <a:cubicBezTo>
                  <a:pt x="4512264" y="350060"/>
                  <a:pt x="4368090" y="341672"/>
                  <a:pt x="4227047" y="313415"/>
                </a:cubicBezTo>
                <a:cubicBezTo>
                  <a:pt x="4265992" y="361495"/>
                  <a:pt x="4305481" y="409180"/>
                  <a:pt x="4346041" y="456086"/>
                </a:cubicBezTo>
                <a:cubicBezTo>
                  <a:pt x="4427343" y="550152"/>
                  <a:pt x="4511990" y="638932"/>
                  <a:pt x="4599604" y="723178"/>
                </a:cubicBezTo>
                <a:lnTo>
                  <a:pt x="4724401" y="833497"/>
                </a:lnTo>
                <a:lnTo>
                  <a:pt x="4724401" y="950118"/>
                </a:lnTo>
                <a:lnTo>
                  <a:pt x="4655015" y="891426"/>
                </a:ln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1279" name="Rectangle 11278">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199"/>
            <a:ext cx="11734801"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title"/>
          </p:nvPr>
        </p:nvSpPr>
        <p:spPr>
          <a:xfrm>
            <a:off x="6781798" y="1676400"/>
            <a:ext cx="4953000" cy="1216153"/>
          </a:xfrm>
        </p:spPr>
        <p:txBody>
          <a:bodyPr vert="horz" lIns="91440" tIns="45720" rIns="91440" bIns="45720" rtlCol="0" anchor="t">
            <a:normAutofit/>
          </a:bodyPr>
          <a:lstStyle/>
          <a:p>
            <a:r>
              <a:rPr lang="en-US" sz="4000" kern="1200">
                <a:solidFill>
                  <a:schemeClr val="tx1"/>
                </a:solidFill>
                <a:latin typeface="+mj-lt"/>
                <a:ea typeface="+mj-ea"/>
                <a:cs typeface="+mj-cs"/>
              </a:rPr>
              <a:t>Correlation between Label &amp; Features</a:t>
            </a:r>
          </a:p>
        </p:txBody>
      </p:sp>
      <p:pic>
        <p:nvPicPr>
          <p:cNvPr id="11266" name="Picture 2"/>
          <p:cNvPicPr>
            <a:picLocks noGrp="1" noChangeAspect="1" noChangeArrowheads="1"/>
          </p:cNvPicPr>
          <p:nvPr>
            <p:ph idx="1"/>
          </p:nvPr>
        </p:nvPicPr>
        <p:blipFill>
          <a:blip r:embed="rId2"/>
          <a:srcRect l="15865" t="32143" r="15865" b="8928"/>
          <a:stretch>
            <a:fillRect/>
          </a:stretch>
        </p:blipFill>
        <p:spPr bwMode="auto">
          <a:xfrm>
            <a:off x="914399" y="2282063"/>
            <a:ext cx="4724400" cy="2293867"/>
          </a:xfrm>
          <a:prstGeom prst="rect">
            <a:avLst/>
          </a:prstGeom>
          <a:noFill/>
        </p:spPr>
      </p:pic>
      <p:sp>
        <p:nvSpPr>
          <p:cNvPr id="5" name="TextBox 4"/>
          <p:cNvSpPr txBox="1"/>
          <p:nvPr/>
        </p:nvSpPr>
        <p:spPr>
          <a:xfrm>
            <a:off x="6781798" y="3429000"/>
            <a:ext cx="4953000" cy="1752599"/>
          </a:xfrm>
          <a:prstGeom prst="rect">
            <a:avLst/>
          </a:prstGeom>
        </p:spPr>
        <p:style>
          <a:lnRef idx="1">
            <a:schemeClr val="accent6"/>
          </a:lnRef>
          <a:fillRef idx="2">
            <a:schemeClr val="accent6"/>
          </a:fillRef>
          <a:effectRef idx="1">
            <a:schemeClr val="accent6"/>
          </a:effectRef>
          <a:fontRef idx="minor">
            <a:schemeClr val="dk1"/>
          </a:fontRef>
        </p:style>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a:solidFill>
                  <a:schemeClr val="tx1">
                    <a:alpha val="55000"/>
                  </a:schemeClr>
                </a:solidFill>
              </a:rPr>
              <a:t>From the bar plot we can clearly observe the positive correlation between the label  and  features. </a:t>
            </a:r>
          </a:p>
          <a:p>
            <a:pPr indent="-228600">
              <a:lnSpc>
                <a:spcPct val="90000"/>
              </a:lnSpc>
              <a:spcAft>
                <a:spcPts val="600"/>
              </a:spcAft>
              <a:buFont typeface="Arial" panose="020B0604020202020204" pitchFamily="34" charset="0"/>
              <a:buChar char="•"/>
            </a:pPr>
            <a:r>
              <a:rPr lang="en-US" sz="1400">
                <a:solidFill>
                  <a:schemeClr val="tx1">
                    <a:alpha val="55000"/>
                  </a:schemeClr>
                </a:solidFill>
              </a:rPr>
              <a:t>Here  total amount  of recharge in main account over  last 30 days is highly  correlated with  label  </a:t>
            </a:r>
          </a:p>
          <a:p>
            <a:pPr indent="-228600">
              <a:lnSpc>
                <a:spcPct val="90000"/>
              </a:lnSpc>
              <a:spcAft>
                <a:spcPts val="600"/>
              </a:spcAft>
              <a:buFont typeface="Arial" panose="020B0604020202020204" pitchFamily="34" charset="0"/>
              <a:buChar char="•"/>
            </a:pPr>
            <a:r>
              <a:rPr lang="en-US" sz="1400">
                <a:solidFill>
                  <a:schemeClr val="tx1">
                    <a:alpha val="55000"/>
                  </a:schemeClr>
                </a:solidFill>
              </a:rPr>
              <a:t>compared  to other features and the column  Day  is less correlated with  the label compared  to </a:t>
            </a:r>
          </a:p>
          <a:p>
            <a:pPr indent="-228600">
              <a:lnSpc>
                <a:spcPct val="90000"/>
              </a:lnSpc>
              <a:spcAft>
                <a:spcPts val="600"/>
              </a:spcAft>
              <a:buFont typeface="Arial" panose="020B0604020202020204" pitchFamily="34" charset="0"/>
              <a:buChar char="•"/>
            </a:pPr>
            <a:r>
              <a:rPr lang="en-US" sz="1400">
                <a:solidFill>
                  <a:schemeClr val="tx1">
                    <a:alpha val="55000"/>
                  </a:schemeClr>
                </a:solidFill>
              </a:rPr>
              <a:t>others.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36397" y="502020"/>
            <a:ext cx="5323715" cy="1642970"/>
          </a:xfrm>
        </p:spPr>
        <p:txBody>
          <a:bodyPr vert="horz" lIns="91440" tIns="45720" rIns="91440" bIns="45720" rtlCol="0" anchor="b">
            <a:normAutofit/>
          </a:bodyPr>
          <a:lstStyle/>
          <a:p>
            <a:r>
              <a:rPr lang="en-US" sz="4000" u="sng" kern="1200">
                <a:solidFill>
                  <a:schemeClr val="tx1"/>
                </a:solidFill>
                <a:latin typeface="+mj-lt"/>
                <a:ea typeface="+mj-ea"/>
                <a:cs typeface="+mj-cs"/>
              </a:rPr>
              <a:t>Data Balancing</a:t>
            </a:r>
          </a:p>
        </p:txBody>
      </p:sp>
      <p:sp>
        <p:nvSpPr>
          <p:cNvPr id="5" name="TextBox 4"/>
          <p:cNvSpPr txBox="1"/>
          <p:nvPr/>
        </p:nvSpPr>
        <p:spPr>
          <a:xfrm>
            <a:off x="1144923" y="2405894"/>
            <a:ext cx="5315189" cy="3535083"/>
          </a:xfrm>
          <a:prstGeom prst="rect">
            <a:avLst/>
          </a:prstGeo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solidFill>
                  <a:schemeClr val="tx1"/>
                </a:solidFill>
              </a:rPr>
              <a:t> I have used oversampling (SMOTE)           </a:t>
            </a:r>
          </a:p>
          <a:p>
            <a:pPr indent="-228600">
              <a:lnSpc>
                <a:spcPct val="90000"/>
              </a:lnSpc>
              <a:spcAft>
                <a:spcPts val="600"/>
              </a:spcAft>
              <a:buFont typeface="Arial" panose="020B0604020202020204" pitchFamily="34" charset="0"/>
              <a:buChar char="•"/>
            </a:pPr>
            <a:r>
              <a:rPr lang="en-US" sz="2000">
                <a:solidFill>
                  <a:schemeClr val="tx1"/>
                </a:solidFill>
              </a:rPr>
              <a:t>    method to balance the data. The   </a:t>
            </a:r>
          </a:p>
          <a:p>
            <a:pPr indent="-228600">
              <a:lnSpc>
                <a:spcPct val="90000"/>
              </a:lnSpc>
              <a:spcAft>
                <a:spcPts val="600"/>
              </a:spcAft>
              <a:buFont typeface="Arial" panose="020B0604020202020204" pitchFamily="34" charset="0"/>
              <a:buChar char="•"/>
            </a:pPr>
            <a:r>
              <a:rPr lang="en-US" sz="2000">
                <a:solidFill>
                  <a:schemeClr val="tx1"/>
                </a:solidFill>
              </a:rPr>
              <a:t>    obtained output looks like this.</a:t>
            </a:r>
          </a:p>
          <a:p>
            <a:pPr indent="-228600">
              <a:lnSpc>
                <a:spcPct val="90000"/>
              </a:lnSpc>
              <a:spcAft>
                <a:spcPts val="600"/>
              </a:spcAft>
              <a:buFont typeface="Arial" panose="020B0604020202020204" pitchFamily="34" charset="0"/>
              <a:buChar char="•"/>
            </a:pPr>
            <a:endParaRPr lang="en-US" sz="2000">
              <a:solidFill>
                <a:schemeClr val="tx1"/>
              </a:solidFill>
            </a:endParaRPr>
          </a:p>
          <a:p>
            <a:pPr indent="-228600">
              <a:lnSpc>
                <a:spcPct val="90000"/>
              </a:lnSpc>
              <a:spcAft>
                <a:spcPts val="600"/>
              </a:spcAft>
              <a:buFont typeface="Arial" panose="020B0604020202020204" pitchFamily="34" charset="0"/>
              <a:buChar char="•"/>
            </a:pPr>
            <a:r>
              <a:rPr lang="en-US" sz="2000">
                <a:solidFill>
                  <a:schemeClr val="tx1"/>
                </a:solidFill>
              </a:rPr>
              <a:t> Here we see that we have successfully </a:t>
            </a:r>
          </a:p>
          <a:p>
            <a:pPr indent="-228600">
              <a:lnSpc>
                <a:spcPct val="90000"/>
              </a:lnSpc>
              <a:spcAft>
                <a:spcPts val="600"/>
              </a:spcAft>
              <a:buFont typeface="Arial" panose="020B0604020202020204" pitchFamily="34" charset="0"/>
              <a:buChar char="•"/>
            </a:pPr>
            <a:r>
              <a:rPr lang="en-US" sz="2000">
                <a:solidFill>
                  <a:schemeClr val="tx1"/>
                </a:solidFill>
              </a:rPr>
              <a:t>     resolved the class imbalance problem</a:t>
            </a:r>
          </a:p>
          <a:p>
            <a:pPr indent="-228600">
              <a:lnSpc>
                <a:spcPct val="90000"/>
              </a:lnSpc>
              <a:spcAft>
                <a:spcPts val="600"/>
              </a:spcAft>
              <a:buFont typeface="Arial" panose="020B0604020202020204" pitchFamily="34" charset="0"/>
              <a:buChar char="•"/>
            </a:pPr>
            <a:r>
              <a:rPr lang="en-US" sz="2000">
                <a:solidFill>
                  <a:schemeClr val="tx1"/>
                </a:solidFill>
              </a:rPr>
              <a:t>     and now all the categories have same</a:t>
            </a:r>
          </a:p>
          <a:p>
            <a:pPr indent="-228600">
              <a:lnSpc>
                <a:spcPct val="90000"/>
              </a:lnSpc>
              <a:spcAft>
                <a:spcPts val="600"/>
              </a:spcAft>
              <a:buFont typeface="Arial" panose="020B0604020202020204" pitchFamily="34" charset="0"/>
              <a:buChar char="•"/>
            </a:pPr>
            <a:r>
              <a:rPr lang="en-US" sz="2000">
                <a:solidFill>
                  <a:schemeClr val="tx1"/>
                </a:solidFill>
              </a:rPr>
              <a:t>     data ensuring that the machine </a:t>
            </a:r>
          </a:p>
          <a:p>
            <a:pPr indent="-228600">
              <a:lnSpc>
                <a:spcPct val="90000"/>
              </a:lnSpc>
              <a:spcAft>
                <a:spcPts val="600"/>
              </a:spcAft>
              <a:buFont typeface="Arial" panose="020B0604020202020204" pitchFamily="34" charset="0"/>
              <a:buChar char="•"/>
            </a:pPr>
            <a:r>
              <a:rPr lang="en-US" sz="2000">
                <a:solidFill>
                  <a:schemeClr val="tx1"/>
                </a:solidFill>
              </a:rPr>
              <a:t>      learning model does not get biased</a:t>
            </a:r>
          </a:p>
          <a:p>
            <a:pPr indent="-228600">
              <a:lnSpc>
                <a:spcPct val="90000"/>
              </a:lnSpc>
              <a:spcAft>
                <a:spcPts val="600"/>
              </a:spcAft>
              <a:buFont typeface="Arial" panose="020B0604020202020204" pitchFamily="34" charset="0"/>
              <a:buChar char="•"/>
            </a:pPr>
            <a:r>
              <a:rPr lang="en-US" sz="2000">
                <a:solidFill>
                  <a:schemeClr val="tx1"/>
                </a:solidFill>
              </a:rPr>
              <a:t>      toward one category. </a:t>
            </a:r>
          </a:p>
        </p:txBody>
      </p:sp>
      <p:sp>
        <p:nvSpPr>
          <p:cNvPr id="12297" name="Rectangle 12296">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9" name="Rectangle 1229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01" name="Rectangle 1230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03" name="Rectangle 1230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290" name="Picture 2"/>
          <p:cNvPicPr>
            <a:picLocks noGrp="1" noChangeAspect="1" noChangeArrowheads="1"/>
          </p:cNvPicPr>
          <p:nvPr>
            <p:ph idx="1"/>
          </p:nvPr>
        </p:nvPicPr>
        <p:blipFill>
          <a:blip r:embed="rId2"/>
          <a:srcRect l="17063" t="40550" r="53660" b="24734"/>
          <a:stretch>
            <a:fillRect/>
          </a:stretch>
        </p:blipFill>
        <p:spPr bwMode="auto">
          <a:xfrm>
            <a:off x="7075967" y="2054075"/>
            <a:ext cx="4170530" cy="2781742"/>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Data Analysis Steps done</a:t>
            </a:r>
          </a:p>
        </p:txBody>
      </p:sp>
      <p:graphicFrame>
        <p:nvGraphicFramePr>
          <p:cNvPr id="5" name="Content Placeholder 2">
            <a:extLst>
              <a:ext uri="{FF2B5EF4-FFF2-40B4-BE49-F238E27FC236}">
                <a16:creationId xmlns:a16="http://schemas.microsoft.com/office/drawing/2014/main" id="{37268593-4A57-BED8-0BA2-23A7BBD9529B}"/>
              </a:ext>
            </a:extLst>
          </p:cNvPr>
          <p:cNvGraphicFramePr>
            <a:graphicFrameLocks noGrp="1"/>
          </p:cNvGraphicFramePr>
          <p:nvPr>
            <p:ph idx="1"/>
            <p:extLst>
              <p:ext uri="{D42A27DB-BD31-4B8C-83A1-F6EECF244321}">
                <p14:modId xmlns:p14="http://schemas.microsoft.com/office/powerpoint/2010/main" val="45461248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Assumptions:</a:t>
            </a:r>
          </a:p>
        </p:txBody>
      </p:sp>
      <p:sp>
        <p:nvSpPr>
          <p:cNvPr id="3" name="Content Placeholder 2"/>
          <p:cNvSpPr>
            <a:spLocks noGrp="1"/>
          </p:cNvSpPr>
          <p:nvPr>
            <p:ph idx="1"/>
          </p:nvPr>
        </p:nvSpPr>
        <p:spPr>
          <a:xfrm>
            <a:off x="4810259" y="649480"/>
            <a:ext cx="6555347" cy="5546047"/>
          </a:xfrm>
        </p:spPr>
        <p:style>
          <a:lnRef idx="1">
            <a:schemeClr val="accent6"/>
          </a:lnRef>
          <a:fillRef idx="2">
            <a:schemeClr val="accent6"/>
          </a:fillRef>
          <a:effectRef idx="1">
            <a:schemeClr val="accent6"/>
          </a:effectRef>
          <a:fontRef idx="minor">
            <a:schemeClr val="dk1"/>
          </a:fontRef>
        </p:style>
        <p:txBody>
          <a:bodyPr anchor="ctr">
            <a:normAutofit/>
          </a:bodyPr>
          <a:lstStyle/>
          <a:p>
            <a:pPr>
              <a:buFont typeface="Wingdings" pitchFamily="2" charset="2"/>
              <a:buChar char="ü"/>
            </a:pPr>
            <a:endParaRPr lang="en-US" sz="1700"/>
          </a:p>
          <a:p>
            <a:pPr>
              <a:buFont typeface="Wingdings" pitchFamily="2" charset="2"/>
              <a:buChar char="ü"/>
            </a:pPr>
            <a:r>
              <a:rPr lang="en-US" sz="1700"/>
              <a:t>Firstly, from the problem statement we got to know that it is a Classification type problem for which we will be using Classification algorithms to build the model and predict the defaulters level.</a:t>
            </a:r>
          </a:p>
          <a:p>
            <a:pPr>
              <a:buFont typeface="Wingdings" pitchFamily="2" charset="2"/>
              <a:buChar char="ü"/>
            </a:pPr>
            <a:endParaRPr lang="en-US" sz="1700"/>
          </a:p>
          <a:p>
            <a:pPr>
              <a:buFont typeface="Wingdings" pitchFamily="2" charset="2"/>
              <a:buChar char="ü"/>
            </a:pPr>
            <a:r>
              <a:rPr lang="en-US" sz="1700"/>
              <a:t>Secondly, from the distribution plots and box plots I found skewness and outliers in almost all the columns. Also, based upon the analysis and visualization part we have seen some of the features having linear relation with label. So, I assumed these features helps in model building and to predict the defaulters and non-defaulters level in the organizations . Also, it helps the loan providing companies to give loan to the people who do not have sufficient credit history based on these features.</a:t>
            </a:r>
          </a:p>
          <a:p>
            <a:pPr>
              <a:buFont typeface="Wingdings" pitchFamily="2" charset="2"/>
              <a:buChar char="ü"/>
            </a:pPr>
            <a:endParaRPr lang="en-US" sz="1700"/>
          </a:p>
          <a:p>
            <a:pPr>
              <a:buFont typeface="Wingdings" pitchFamily="2" charset="2"/>
              <a:buChar char="ü"/>
            </a:pPr>
            <a:r>
              <a:rPr lang="en-US" sz="1700"/>
              <a:t>So , I suggest that the financial institutions take into consideration the features that were deemed as most important as seen in this study might help them estimate the defaulters level.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777240" y="731519"/>
            <a:ext cx="2845191" cy="3237579"/>
          </a:xfrm>
        </p:spPr>
        <p:txBody>
          <a:bodyPr>
            <a:normAutofit/>
          </a:bodyPr>
          <a:lstStyle/>
          <a:p>
            <a:r>
              <a:rPr lang="en-US" sz="3800">
                <a:solidFill>
                  <a:srgbClr val="FFFFFF"/>
                </a:solidFill>
              </a:rPr>
              <a:t>Model Building</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379709" y="686862"/>
            <a:ext cx="7037591" cy="5475129"/>
          </a:xfrm>
        </p:spPr>
        <p:style>
          <a:lnRef idx="1">
            <a:schemeClr val="accent6"/>
          </a:lnRef>
          <a:fillRef idx="2">
            <a:schemeClr val="accent6"/>
          </a:fillRef>
          <a:effectRef idx="1">
            <a:schemeClr val="accent6"/>
          </a:effectRef>
          <a:fontRef idx="minor">
            <a:schemeClr val="dk1"/>
          </a:fontRef>
        </p:style>
        <p:txBody>
          <a:bodyPr anchor="ctr">
            <a:normAutofit/>
          </a:bodyPr>
          <a:lstStyle/>
          <a:p>
            <a:pPr>
              <a:buFont typeface="Wingdings" pitchFamily="2" charset="2"/>
              <a:buChar char="v"/>
            </a:pPr>
            <a:r>
              <a:rPr lang="en-US" sz="1400"/>
              <a:t>In this problem label is our target variable which is categorical in nature that is the Label ‘1’ indicates that the loan has been paid i.e., “non-defaulter”, while Label’0’ indicates that the loan has not been paid i.e. , “defaulter”. From this I can conclude that it is a Classification type problem hence I have used following regression algorithms.</a:t>
            </a:r>
          </a:p>
          <a:p>
            <a:pPr>
              <a:buNone/>
            </a:pPr>
            <a:endParaRPr lang="en-US" sz="1400"/>
          </a:p>
          <a:p>
            <a:pPr>
              <a:buFont typeface="Wingdings" pitchFamily="2" charset="2"/>
              <a:buChar char="v"/>
            </a:pPr>
            <a:r>
              <a:rPr lang="en-US" sz="1400"/>
              <a:t>After the pre-processing and data cleaning I left with 27 columns including target and with the help of feature importance bar graph I used these independent features for model building and prediction . The algorithms used on training the data are as follows :-</a:t>
            </a:r>
          </a:p>
          <a:p>
            <a:pPr>
              <a:buFont typeface="Wingdings" pitchFamily="2" charset="2"/>
              <a:buChar char="v"/>
            </a:pPr>
            <a:endParaRPr lang="en-US" sz="1400"/>
          </a:p>
          <a:p>
            <a:pPr marL="533387" indent="-533387">
              <a:buNone/>
            </a:pPr>
            <a:r>
              <a:rPr lang="en-US" sz="1400"/>
              <a:t>       i.   Decision Tree Classifier</a:t>
            </a:r>
          </a:p>
          <a:p>
            <a:pPr marL="533387" indent="-533387">
              <a:buNone/>
            </a:pPr>
            <a:r>
              <a:rPr lang="en-US" sz="1400"/>
              <a:t>       ii.   Random Forest Classifier</a:t>
            </a:r>
          </a:p>
          <a:p>
            <a:pPr marL="533387" indent="-533387">
              <a:buNone/>
            </a:pPr>
            <a:r>
              <a:rPr lang="en-US" sz="1400"/>
              <a:t>       iii.   Extra Trees Classifier</a:t>
            </a:r>
          </a:p>
          <a:p>
            <a:pPr marL="533387" indent="-533387">
              <a:buNone/>
            </a:pPr>
            <a:r>
              <a:rPr lang="en-US" sz="1400"/>
              <a:t>       iv.    Gradient Boosting Classifier</a:t>
            </a:r>
          </a:p>
          <a:p>
            <a:pPr marL="533387" indent="-533387">
              <a:buNone/>
            </a:pPr>
            <a:r>
              <a:rPr lang="en-US" sz="1400"/>
              <a:t>        v.    Bagging Classifier</a:t>
            </a:r>
          </a:p>
          <a:p>
            <a:pPr marL="533387" indent="-533387">
              <a:buNone/>
            </a:pPr>
            <a:endParaRPr lang="en-US" sz="1400"/>
          </a:p>
          <a:p>
            <a:pPr marL="533387" indent="-533387">
              <a:buFont typeface="Wingdings" pitchFamily="2" charset="2"/>
              <a:buChar char="v"/>
            </a:pPr>
            <a:r>
              <a:rPr lang="en-US" sz="1400"/>
              <a:t>I have got the best random state and maximum R2 score and then created train test split to build the above models.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0" name="Rectangle 819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2" name="Rectangle 8201">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4" name="Rectangle 8203">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6" name="Rectangle 8205">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8" name="Freeform: Shape 8207">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10" name="Rectangle 8209">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457201"/>
            <a:ext cx="2844800" cy="3588870"/>
          </a:xfrm>
        </p:spPr>
        <p:txBody>
          <a:bodyPr vert="horz" lIns="91440" tIns="45720" rIns="91440" bIns="45720" rtlCol="0" anchor="b">
            <a:normAutofit/>
          </a:bodyPr>
          <a:lstStyle/>
          <a:p>
            <a:pPr algn="r"/>
            <a:r>
              <a:rPr lang="en-US" sz="4000">
                <a:solidFill>
                  <a:srgbClr val="FFFFFF"/>
                </a:solidFill>
              </a:rPr>
              <a:t>1. Decision Tree Classifier</a:t>
            </a:r>
          </a:p>
        </p:txBody>
      </p:sp>
      <p:sp>
        <p:nvSpPr>
          <p:cNvPr id="6" name="Rounded Rectangular Callout 5"/>
          <p:cNvSpPr/>
          <p:nvPr/>
        </p:nvSpPr>
        <p:spPr>
          <a:xfrm>
            <a:off x="4649245" y="669363"/>
            <a:ext cx="3290579" cy="5534211"/>
          </a:xfrm>
          <a:prstGeom prst="wedgeRoundRectCallout">
            <a:avLst/>
          </a:prstGeo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solidFill>
                  <a:schemeClr val="tx1"/>
                </a:solidFill>
              </a:rPr>
              <a:t>Created Decision Tree Classifier model and checked for its evaluation metrics and model is giving accuracy as  91 %</a:t>
            </a:r>
          </a:p>
        </p:txBody>
      </p:sp>
      <p:pic>
        <p:nvPicPr>
          <p:cNvPr id="8194" name="Picture 2"/>
          <p:cNvPicPr>
            <a:picLocks noGrp="1" noChangeAspect="1" noChangeArrowheads="1"/>
          </p:cNvPicPr>
          <p:nvPr>
            <p:ph idx="1"/>
          </p:nvPr>
        </p:nvPicPr>
        <p:blipFill>
          <a:blip r:embed="rId2"/>
          <a:srcRect l="16869" t="25000" r="38956" b="8928"/>
          <a:stretch>
            <a:fillRect/>
          </a:stretch>
        </p:blipFill>
        <p:spPr bwMode="auto">
          <a:xfrm>
            <a:off x="8467859" y="903407"/>
            <a:ext cx="2823586" cy="2375550"/>
          </a:xfrm>
          <a:prstGeom prst="rect">
            <a:avLst/>
          </a:prstGeom>
          <a:noFill/>
        </p:spPr>
      </p:pic>
      <p:pic>
        <p:nvPicPr>
          <p:cNvPr id="8195" name="Picture 3"/>
          <p:cNvPicPr>
            <a:picLocks noChangeAspect="1" noChangeArrowheads="1"/>
          </p:cNvPicPr>
          <p:nvPr/>
        </p:nvPicPr>
        <p:blipFill>
          <a:blip r:embed="rId3"/>
          <a:srcRect l="16508" t="29492" r="45058" b="12890"/>
          <a:stretch>
            <a:fillRect/>
          </a:stretch>
        </p:blipFill>
        <p:spPr bwMode="auto">
          <a:xfrm>
            <a:off x="8467859" y="3596962"/>
            <a:ext cx="2823586" cy="2381036"/>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8" name="Rectangle 7177">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0" name="Rectangle 7179">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2" name="Rectangle 7181">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4" name="Rectangle 7183">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86" name="Freeform: Shape 7185">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88" name="Rectangle 7187">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457201"/>
            <a:ext cx="2844800" cy="3588870"/>
          </a:xfrm>
        </p:spPr>
        <p:txBody>
          <a:bodyPr vert="horz" lIns="91440" tIns="45720" rIns="91440" bIns="45720" rtlCol="0" anchor="b">
            <a:normAutofit/>
          </a:bodyPr>
          <a:lstStyle/>
          <a:p>
            <a:pPr algn="r"/>
            <a:r>
              <a:rPr lang="en-US" sz="4000">
                <a:solidFill>
                  <a:srgbClr val="FFFFFF"/>
                </a:solidFill>
              </a:rPr>
              <a:t>2. Random Forest Classifier</a:t>
            </a:r>
          </a:p>
        </p:txBody>
      </p:sp>
      <p:sp>
        <p:nvSpPr>
          <p:cNvPr id="6" name="Rectangular Callout 5"/>
          <p:cNvSpPr/>
          <p:nvPr/>
        </p:nvSpPr>
        <p:spPr>
          <a:xfrm>
            <a:off x="4649245" y="669363"/>
            <a:ext cx="3290579" cy="5534211"/>
          </a:xfrm>
          <a:prstGeom prst="wedgeRectCallout">
            <a:avLst/>
          </a:prstGeo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solidFill>
                  <a:schemeClr val="tx1"/>
                </a:solidFill>
              </a:rPr>
              <a:t> Created Random Forest Classifier model and checked for its evaluation metrics and model is giving accuracy as  95%</a:t>
            </a:r>
          </a:p>
          <a:p>
            <a:pPr indent="-228600">
              <a:lnSpc>
                <a:spcPct val="90000"/>
              </a:lnSpc>
              <a:spcAft>
                <a:spcPts val="600"/>
              </a:spcAft>
              <a:buFont typeface="Arial" panose="020B0604020202020204" pitchFamily="34" charset="0"/>
              <a:buChar char="•"/>
            </a:pPr>
            <a:endParaRPr lang="en-US" sz="2000">
              <a:solidFill>
                <a:schemeClr val="tx1"/>
              </a:solidFill>
            </a:endParaRPr>
          </a:p>
        </p:txBody>
      </p:sp>
      <p:pic>
        <p:nvPicPr>
          <p:cNvPr id="7172" name="Picture 4"/>
          <p:cNvPicPr>
            <a:picLocks noGrp="1" noChangeAspect="1" noChangeArrowheads="1"/>
          </p:cNvPicPr>
          <p:nvPr>
            <p:ph idx="1"/>
          </p:nvPr>
        </p:nvPicPr>
        <p:blipFill>
          <a:blip r:embed="rId2"/>
          <a:srcRect l="15843" t="25362" r="41461" b="7377"/>
          <a:stretch>
            <a:fillRect/>
          </a:stretch>
        </p:blipFill>
        <p:spPr bwMode="auto">
          <a:xfrm>
            <a:off x="8536029" y="900555"/>
            <a:ext cx="2687246" cy="2381255"/>
          </a:xfrm>
          <a:prstGeom prst="rect">
            <a:avLst/>
          </a:prstGeom>
          <a:noFill/>
        </p:spPr>
      </p:pic>
      <p:pic>
        <p:nvPicPr>
          <p:cNvPr id="7173" name="Picture 5"/>
          <p:cNvPicPr>
            <a:picLocks noChangeAspect="1" noChangeArrowheads="1"/>
          </p:cNvPicPr>
          <p:nvPr/>
        </p:nvPicPr>
        <p:blipFill>
          <a:blip r:embed="rId3"/>
          <a:srcRect l="16508" t="29492" r="43960" b="14844"/>
          <a:stretch>
            <a:fillRect/>
          </a:stretch>
        </p:blipFill>
        <p:spPr bwMode="auto">
          <a:xfrm>
            <a:off x="8467859" y="3669281"/>
            <a:ext cx="2823586" cy="2236398"/>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0" name="Rectangle 307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2" name="Rectangle 3081">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Rectangle 3083">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Rectangle 3085">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8" name="Freeform: Shape 3087">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90" name="Rectangle 3089">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457201"/>
            <a:ext cx="2844800" cy="3588870"/>
          </a:xfrm>
        </p:spPr>
        <p:txBody>
          <a:bodyPr vert="horz" lIns="91440" tIns="45720" rIns="91440" bIns="45720" rtlCol="0" anchor="b">
            <a:normAutofit/>
          </a:bodyPr>
          <a:lstStyle/>
          <a:p>
            <a:pPr algn="r"/>
            <a:r>
              <a:rPr lang="en-US" sz="4000">
                <a:solidFill>
                  <a:srgbClr val="FFFFFF"/>
                </a:solidFill>
              </a:rPr>
              <a:t>3. Extra Trees Classifier</a:t>
            </a:r>
          </a:p>
        </p:txBody>
      </p:sp>
      <p:sp>
        <p:nvSpPr>
          <p:cNvPr id="4" name="Rectangular Callout 3"/>
          <p:cNvSpPr/>
          <p:nvPr/>
        </p:nvSpPr>
        <p:spPr>
          <a:xfrm>
            <a:off x="4649245" y="669363"/>
            <a:ext cx="3290579" cy="5534211"/>
          </a:xfrm>
          <a:prstGeom prst="wedgeRectCallout">
            <a:avLst/>
          </a:prstGeo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solidFill>
                  <a:schemeClr val="tx1"/>
                </a:solidFill>
              </a:rPr>
              <a:t> Created Extra Trees Classifier model and checked for its evaluation metrics and model is giving accuracy as  95%</a:t>
            </a:r>
          </a:p>
        </p:txBody>
      </p:sp>
      <p:pic>
        <p:nvPicPr>
          <p:cNvPr id="3074" name="Picture 2"/>
          <p:cNvPicPr>
            <a:picLocks noGrp="1" noChangeAspect="1" noChangeArrowheads="1"/>
          </p:cNvPicPr>
          <p:nvPr>
            <p:ph idx="1"/>
          </p:nvPr>
        </p:nvPicPr>
        <p:blipFill>
          <a:blip r:embed="rId2"/>
          <a:srcRect l="16869" t="25000" r="42972" b="8928"/>
          <a:stretch>
            <a:fillRect/>
          </a:stretch>
        </p:blipFill>
        <p:spPr bwMode="auto">
          <a:xfrm>
            <a:off x="8593125" y="900555"/>
            <a:ext cx="2573054" cy="2381255"/>
          </a:xfrm>
          <a:prstGeom prst="rect">
            <a:avLst/>
          </a:prstGeom>
          <a:noFill/>
        </p:spPr>
      </p:pic>
      <p:pic>
        <p:nvPicPr>
          <p:cNvPr id="3075" name="Picture 3"/>
          <p:cNvPicPr>
            <a:picLocks noChangeAspect="1" noChangeArrowheads="1"/>
          </p:cNvPicPr>
          <p:nvPr/>
        </p:nvPicPr>
        <p:blipFill>
          <a:blip r:embed="rId3"/>
          <a:srcRect l="16471" t="29297" r="45644" b="13086"/>
          <a:stretch>
            <a:fillRect/>
          </a:stretch>
        </p:blipFill>
        <p:spPr bwMode="auto">
          <a:xfrm>
            <a:off x="8479703" y="3589863"/>
            <a:ext cx="2799897" cy="2395235"/>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24741" y="620392"/>
            <a:ext cx="3808268" cy="5504688"/>
          </a:xfrm>
        </p:spPr>
        <p:txBody>
          <a:bodyPr>
            <a:normAutofit/>
          </a:bodyPr>
          <a:lstStyle/>
          <a:p>
            <a:r>
              <a:rPr lang="en-US" sz="5600">
                <a:solidFill>
                  <a:schemeClr val="bg1"/>
                </a:solidFill>
              </a:rPr>
              <a:t>Introduction</a:t>
            </a:r>
          </a:p>
        </p:txBody>
      </p:sp>
      <p:graphicFrame>
        <p:nvGraphicFramePr>
          <p:cNvPr id="5" name="Content Placeholder 2">
            <a:extLst>
              <a:ext uri="{FF2B5EF4-FFF2-40B4-BE49-F238E27FC236}">
                <a16:creationId xmlns:a16="http://schemas.microsoft.com/office/drawing/2014/main" id="{2F269AA5-CEA6-FAF8-2408-30E52DAD9805}"/>
              </a:ext>
            </a:extLst>
          </p:cNvPr>
          <p:cNvGraphicFramePr>
            <a:graphicFrameLocks noGrp="1"/>
          </p:cNvGraphicFramePr>
          <p:nvPr>
            <p:ph idx="1"/>
            <p:extLst>
              <p:ext uri="{D42A27DB-BD31-4B8C-83A1-F6EECF244321}">
                <p14:modId xmlns:p14="http://schemas.microsoft.com/office/powerpoint/2010/main" val="2004531148"/>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2" name="Rectangle 615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4" name="Rectangle 6153">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6" name="Rectangle 6155">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8" name="Rectangle 6157">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0" name="Freeform: Shape 6159">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2" name="Rectangle 6161">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457201"/>
            <a:ext cx="2844800" cy="3588870"/>
          </a:xfrm>
        </p:spPr>
        <p:txBody>
          <a:bodyPr vert="horz" lIns="91440" tIns="45720" rIns="91440" bIns="45720" rtlCol="0" anchor="b">
            <a:normAutofit/>
          </a:bodyPr>
          <a:lstStyle/>
          <a:p>
            <a:pPr algn="r"/>
            <a:r>
              <a:rPr lang="en-US" sz="4000">
                <a:solidFill>
                  <a:srgbClr val="FFFFFF"/>
                </a:solidFill>
              </a:rPr>
              <a:t>4. Gradient Boosting Classifier</a:t>
            </a:r>
          </a:p>
        </p:txBody>
      </p:sp>
      <p:sp>
        <p:nvSpPr>
          <p:cNvPr id="4" name="Rectangular Callout 3"/>
          <p:cNvSpPr/>
          <p:nvPr/>
        </p:nvSpPr>
        <p:spPr>
          <a:xfrm>
            <a:off x="4649245" y="669363"/>
            <a:ext cx="3290579" cy="5534211"/>
          </a:xfrm>
          <a:prstGeom prst="wedgeRectCallout">
            <a:avLst/>
          </a:prstGeo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solidFill>
                  <a:schemeClr val="tx1"/>
                </a:solidFill>
              </a:rPr>
              <a:t> Created Gradient Boosting Classifier model and checked for its evaluation metrics and model is giving accuracy as  89%</a:t>
            </a:r>
          </a:p>
        </p:txBody>
      </p:sp>
      <p:pic>
        <p:nvPicPr>
          <p:cNvPr id="6146" name="Picture 2"/>
          <p:cNvPicPr>
            <a:picLocks noGrp="1" noChangeAspect="1" noChangeArrowheads="1"/>
          </p:cNvPicPr>
          <p:nvPr>
            <p:ph idx="1"/>
          </p:nvPr>
        </p:nvPicPr>
        <p:blipFill>
          <a:blip r:embed="rId2"/>
          <a:srcRect l="16266" t="22414" r="38174" b="10344"/>
          <a:stretch>
            <a:fillRect/>
          </a:stretch>
        </p:blipFill>
        <p:spPr bwMode="auto">
          <a:xfrm>
            <a:off x="8467859" y="919121"/>
            <a:ext cx="2823586" cy="2344123"/>
          </a:xfrm>
          <a:prstGeom prst="rect">
            <a:avLst/>
          </a:prstGeom>
          <a:noFill/>
        </p:spPr>
      </p:pic>
      <p:pic>
        <p:nvPicPr>
          <p:cNvPr id="6147" name="Picture 3"/>
          <p:cNvPicPr>
            <a:picLocks noChangeAspect="1" noChangeArrowheads="1"/>
          </p:cNvPicPr>
          <p:nvPr/>
        </p:nvPicPr>
        <p:blipFill>
          <a:blip r:embed="rId3"/>
          <a:srcRect l="16508" t="33398" r="45058" b="9961"/>
          <a:stretch>
            <a:fillRect/>
          </a:stretch>
        </p:blipFill>
        <p:spPr bwMode="auto">
          <a:xfrm>
            <a:off x="8467859" y="3617149"/>
            <a:ext cx="2823586" cy="2340662"/>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457201"/>
            <a:ext cx="2844800" cy="3588870"/>
          </a:xfrm>
        </p:spPr>
        <p:txBody>
          <a:bodyPr vert="horz" lIns="91440" tIns="45720" rIns="91440" bIns="45720" rtlCol="0" anchor="b">
            <a:normAutofit/>
          </a:bodyPr>
          <a:lstStyle/>
          <a:p>
            <a:pPr algn="r"/>
            <a:r>
              <a:rPr lang="en-US" sz="4000">
                <a:solidFill>
                  <a:srgbClr val="FFFFFF"/>
                </a:solidFill>
              </a:rPr>
              <a:t>5. Bagging Classifier</a:t>
            </a:r>
          </a:p>
        </p:txBody>
      </p:sp>
      <p:sp>
        <p:nvSpPr>
          <p:cNvPr id="6" name="Rectangular Callout 5"/>
          <p:cNvSpPr/>
          <p:nvPr/>
        </p:nvSpPr>
        <p:spPr>
          <a:xfrm>
            <a:off x="4649245" y="669363"/>
            <a:ext cx="3290579" cy="5534211"/>
          </a:xfrm>
          <a:prstGeom prst="wedgeRectCallout">
            <a:avLst/>
          </a:prstGeo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solidFill>
                  <a:schemeClr val="tx1"/>
                </a:solidFill>
              </a:rPr>
              <a:t> Created Bagging Classifier model and checked for its evaluation metrics and model is giving accuracy as  95 %</a:t>
            </a:r>
          </a:p>
        </p:txBody>
      </p:sp>
      <p:pic>
        <p:nvPicPr>
          <p:cNvPr id="4" name="Picture 3"/>
          <p:cNvPicPr>
            <a:picLocks noChangeAspect="1" noChangeArrowheads="1"/>
          </p:cNvPicPr>
          <p:nvPr/>
        </p:nvPicPr>
        <p:blipFill>
          <a:blip r:embed="rId2"/>
          <a:srcRect l="16508" t="30469" r="46706" b="12890"/>
          <a:stretch>
            <a:fillRect/>
          </a:stretch>
        </p:blipFill>
        <p:spPr bwMode="auto">
          <a:xfrm>
            <a:off x="8504962" y="900555"/>
            <a:ext cx="2749380" cy="2381255"/>
          </a:xfrm>
          <a:prstGeom prst="rect">
            <a:avLst/>
          </a:prstGeom>
          <a:noFill/>
        </p:spPr>
      </p:pic>
      <p:pic>
        <p:nvPicPr>
          <p:cNvPr id="3" name="Content Placeholder 2"/>
          <p:cNvPicPr>
            <a:picLocks noGrp="1" noChangeAspect="1" noChangeArrowheads="1"/>
          </p:cNvPicPr>
          <p:nvPr>
            <p:ph idx="1"/>
          </p:nvPr>
        </p:nvPicPr>
        <p:blipFill>
          <a:blip r:embed="rId3"/>
          <a:srcRect l="16266" t="25862" r="44959" b="6896"/>
          <a:stretch>
            <a:fillRect/>
          </a:stretch>
        </p:blipFill>
        <p:spPr bwMode="auto">
          <a:xfrm>
            <a:off x="8651911" y="3589863"/>
            <a:ext cx="2455481" cy="2395235"/>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221" y="476229"/>
            <a:ext cx="5010147" cy="724648"/>
          </a:xfrm>
        </p:spPr>
        <p:txBody>
          <a:bodyPr>
            <a:normAutofit/>
          </a:bodyPr>
          <a:lstStyle/>
          <a:p>
            <a:r>
              <a:rPr lang="en-US" sz="3733" dirty="0">
                <a:solidFill>
                  <a:schemeClr val="accent3">
                    <a:lumMod val="75000"/>
                  </a:schemeClr>
                </a:solidFill>
              </a:rPr>
              <a:t>Hyper Parameter Tuning</a:t>
            </a:r>
          </a:p>
        </p:txBody>
      </p:sp>
      <p:pic>
        <p:nvPicPr>
          <p:cNvPr id="4098" name="Picture 2"/>
          <p:cNvPicPr>
            <a:picLocks noGrp="1" noChangeAspect="1" noChangeArrowheads="1"/>
          </p:cNvPicPr>
          <p:nvPr>
            <p:ph idx="1"/>
          </p:nvPr>
        </p:nvPicPr>
        <p:blipFill>
          <a:blip r:embed="rId2"/>
          <a:srcRect l="16072" t="24138" r="12195" b="8620"/>
          <a:stretch>
            <a:fillRect/>
          </a:stretch>
        </p:blipFill>
        <p:spPr bwMode="auto">
          <a:xfrm>
            <a:off x="190459" y="2476494"/>
            <a:ext cx="7048549" cy="4191029"/>
          </a:xfrm>
          <a:prstGeom prst="rect">
            <a:avLst/>
          </a:prstGeom>
          <a:noFill/>
          <a:ln w="9525">
            <a:noFill/>
            <a:miter lim="800000"/>
            <a:headEnd/>
            <a:tailEnd/>
          </a:ln>
          <a:effectLst/>
        </p:spPr>
      </p:pic>
      <p:sp>
        <p:nvSpPr>
          <p:cNvPr id="4" name="Rounded Rectangular Callout 3"/>
          <p:cNvSpPr/>
          <p:nvPr/>
        </p:nvSpPr>
        <p:spPr>
          <a:xfrm>
            <a:off x="7524760" y="3524251"/>
            <a:ext cx="4381531" cy="2476517"/>
          </a:xfrm>
          <a:prstGeom prst="wedgeRoundRect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buFont typeface="Wingdings" pitchFamily="2" charset="2"/>
              <a:buChar char="v"/>
            </a:pPr>
            <a:r>
              <a:rPr lang="en-US" sz="1867" dirty="0"/>
              <a:t>  I have used Randomized SearchCV  to get the best parameters of Gradient Boosting Classifier. And used all the obtained  best parameters to create the accuracy of final model.</a:t>
            </a:r>
          </a:p>
        </p:txBody>
      </p:sp>
      <p:sp>
        <p:nvSpPr>
          <p:cNvPr id="7" name="TextBox 6"/>
          <p:cNvSpPr txBox="1"/>
          <p:nvPr/>
        </p:nvSpPr>
        <p:spPr>
          <a:xfrm>
            <a:off x="0" y="1428736"/>
            <a:ext cx="12192000" cy="95430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67" dirty="0">
                <a:solidFill>
                  <a:srgbClr val="002060"/>
                </a:solidFill>
              </a:rPr>
              <a:t>From The difference between accuracy and cross validation score, Gradient Boosting Classifier  Has least difference compared to other models. So, we can conclude that Gradient Boosting  Classifier  as our best fitting model Performed Hyper Parameter Tuning to increase the best model accuracy.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968" y="666731"/>
            <a:ext cx="6724659" cy="629397"/>
          </a:xfrm>
        </p:spPr>
        <p:txBody>
          <a:bodyPr>
            <a:normAutofit fontScale="90000"/>
          </a:bodyPr>
          <a:lstStyle/>
          <a:p>
            <a:r>
              <a:rPr lang="en-US" sz="3733" dirty="0">
                <a:solidFill>
                  <a:schemeClr val="accent3">
                    <a:lumMod val="75000"/>
                  </a:schemeClr>
                </a:solidFill>
              </a:rPr>
              <a:t>Creating Final Model After Tuning :</a:t>
            </a:r>
          </a:p>
        </p:txBody>
      </p:sp>
      <p:pic>
        <p:nvPicPr>
          <p:cNvPr id="3074" name="Picture 2"/>
          <p:cNvPicPr>
            <a:picLocks noGrp="1" noChangeAspect="1" noChangeArrowheads="1"/>
          </p:cNvPicPr>
          <p:nvPr>
            <p:ph idx="1"/>
          </p:nvPr>
        </p:nvPicPr>
        <p:blipFill>
          <a:blip r:embed="rId2"/>
          <a:srcRect l="15865" t="25000" r="48996" b="14285"/>
          <a:stretch>
            <a:fillRect/>
          </a:stretch>
        </p:blipFill>
        <p:spPr bwMode="auto">
          <a:xfrm>
            <a:off x="952464" y="4000504"/>
            <a:ext cx="4667283" cy="2857496"/>
          </a:xfrm>
          <a:prstGeom prst="rect">
            <a:avLst/>
          </a:prstGeom>
          <a:noFill/>
          <a:ln w="9525">
            <a:noFill/>
            <a:miter lim="800000"/>
            <a:headEnd/>
            <a:tailEnd/>
          </a:ln>
          <a:effectLst/>
        </p:spPr>
      </p:pic>
      <p:sp>
        <p:nvSpPr>
          <p:cNvPr id="5" name="Rounded Rectangular Callout 4"/>
          <p:cNvSpPr/>
          <p:nvPr/>
        </p:nvSpPr>
        <p:spPr>
          <a:xfrm>
            <a:off x="7334259" y="1619237"/>
            <a:ext cx="4572032" cy="4667283"/>
          </a:xfrm>
          <a:prstGeom prst="wedgeRoundRect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buFont typeface="Wingdings" pitchFamily="2" charset="2"/>
              <a:buChar char="v"/>
            </a:pPr>
            <a:r>
              <a:rPr lang="en-US" sz="1600" dirty="0">
                <a:solidFill>
                  <a:srgbClr val="002060"/>
                </a:solidFill>
              </a:rPr>
              <a:t>I have successfully incorporated the hyper parameter tuning using best parameters of Gradient Boosting Classifier and the accuracy of the model has been increased by 6%  after hyper parameter tuning  and received the accuracy score as 95 % which is very good.</a:t>
            </a:r>
          </a:p>
          <a:p>
            <a:pPr algn="ctr">
              <a:buFont typeface="Wingdings" pitchFamily="2" charset="2"/>
              <a:buChar char="v"/>
            </a:pPr>
            <a:endParaRPr lang="en-US" sz="1600" dirty="0">
              <a:solidFill>
                <a:srgbClr val="002060"/>
              </a:solidFill>
            </a:endParaRPr>
          </a:p>
          <a:p>
            <a:pPr algn="ctr">
              <a:buFont typeface="Wingdings" pitchFamily="2" charset="2"/>
              <a:buChar char="v"/>
            </a:pPr>
            <a:endParaRPr lang="en-US" sz="1600" dirty="0">
              <a:solidFill>
                <a:srgbClr val="002060"/>
              </a:solidFill>
            </a:endParaRPr>
          </a:p>
          <a:p>
            <a:pPr algn="ctr">
              <a:buFont typeface="Wingdings" pitchFamily="2" charset="2"/>
              <a:buChar char="v"/>
            </a:pPr>
            <a:r>
              <a:rPr lang="en-US" sz="1600" dirty="0">
                <a:solidFill>
                  <a:srgbClr val="002060"/>
                </a:solidFill>
              </a:rPr>
              <a:t>With the help of confusion matrix we can able to see actual and predicted values for the final model . And also we can understand the number of times we got the correct output and the number of times my model missed to provide the correct prediction. </a:t>
            </a:r>
          </a:p>
        </p:txBody>
      </p:sp>
      <p:pic>
        <p:nvPicPr>
          <p:cNvPr id="3075" name="Picture 3"/>
          <p:cNvPicPr>
            <a:picLocks noChangeAspect="1" noChangeArrowheads="1"/>
          </p:cNvPicPr>
          <p:nvPr/>
        </p:nvPicPr>
        <p:blipFill>
          <a:blip r:embed="rId3"/>
          <a:srcRect l="16508" t="40234" r="9919" b="37305"/>
          <a:stretch>
            <a:fillRect/>
          </a:stretch>
        </p:blipFill>
        <p:spPr bwMode="auto">
          <a:xfrm>
            <a:off x="190459" y="1523987"/>
            <a:ext cx="7143800" cy="2476517"/>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13" y="761982"/>
            <a:ext cx="10153683" cy="629397"/>
          </a:xfrm>
        </p:spPr>
        <p:txBody>
          <a:bodyPr>
            <a:normAutofit fontScale="90000"/>
          </a:bodyPr>
          <a:lstStyle/>
          <a:p>
            <a:r>
              <a:rPr lang="en-US" sz="3733" dirty="0">
                <a:solidFill>
                  <a:schemeClr val="accent3">
                    <a:lumMod val="75000"/>
                  </a:schemeClr>
                </a:solidFill>
              </a:rPr>
              <a:t>ROC-AUC Curve for all the models and for the best model :</a:t>
            </a:r>
          </a:p>
        </p:txBody>
      </p:sp>
      <p:pic>
        <p:nvPicPr>
          <p:cNvPr id="2050" name="Picture 2"/>
          <p:cNvPicPr>
            <a:picLocks noGrp="1" noChangeAspect="1" noChangeArrowheads="1"/>
          </p:cNvPicPr>
          <p:nvPr>
            <p:ph idx="1"/>
          </p:nvPr>
        </p:nvPicPr>
        <p:blipFill>
          <a:blip r:embed="rId2"/>
          <a:srcRect l="16869" t="58830" r="34940" b="5357"/>
          <a:stretch>
            <a:fillRect/>
          </a:stretch>
        </p:blipFill>
        <p:spPr bwMode="auto">
          <a:xfrm>
            <a:off x="380960" y="2095491"/>
            <a:ext cx="5238787" cy="3429024"/>
          </a:xfrm>
          <a:prstGeom prst="rect">
            <a:avLst/>
          </a:prstGeom>
          <a:noFill/>
          <a:ln w="9525">
            <a:noFill/>
            <a:miter lim="800000"/>
            <a:headEnd/>
            <a:tailEnd/>
          </a:ln>
          <a:effectLst/>
        </p:spPr>
      </p:pic>
      <p:sp>
        <p:nvSpPr>
          <p:cNvPr id="4" name="TextBox 3"/>
          <p:cNvSpPr txBox="1"/>
          <p:nvPr/>
        </p:nvSpPr>
        <p:spPr>
          <a:xfrm>
            <a:off x="285709" y="5619765"/>
            <a:ext cx="11525331" cy="107702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133" dirty="0"/>
              <a:t>I have generated the ROC Curve for all the models and for the best model and compared with AUC . The AUC score for my final model to be of  99%  which is increased after tuning the model as it can be observed from the curves.</a:t>
            </a:r>
          </a:p>
        </p:txBody>
      </p:sp>
      <p:pic>
        <p:nvPicPr>
          <p:cNvPr id="2051" name="Picture 3"/>
          <p:cNvPicPr>
            <a:picLocks noChangeAspect="1" noChangeArrowheads="1"/>
          </p:cNvPicPr>
          <p:nvPr/>
        </p:nvPicPr>
        <p:blipFill>
          <a:blip r:embed="rId3"/>
          <a:srcRect l="16508" t="44141" r="31881" b="49023"/>
          <a:stretch>
            <a:fillRect/>
          </a:stretch>
        </p:blipFill>
        <p:spPr bwMode="auto">
          <a:xfrm>
            <a:off x="190459" y="1523987"/>
            <a:ext cx="4667283" cy="476253"/>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l="16508" t="52271" r="35176" b="10937"/>
          <a:stretch>
            <a:fillRect/>
          </a:stretch>
        </p:blipFill>
        <p:spPr bwMode="auto">
          <a:xfrm>
            <a:off x="6572253" y="2095491"/>
            <a:ext cx="4953035" cy="3429024"/>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l="16471" t="31250" r="35212" b="61914"/>
          <a:stretch>
            <a:fillRect/>
          </a:stretch>
        </p:blipFill>
        <p:spPr bwMode="auto">
          <a:xfrm>
            <a:off x="6191251" y="1523987"/>
            <a:ext cx="5143536" cy="571504"/>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965" y="666731"/>
            <a:ext cx="10153683" cy="666755"/>
          </a:xfrm>
        </p:spPr>
        <p:txBody>
          <a:bodyPr>
            <a:normAutofit fontScale="90000"/>
          </a:bodyPr>
          <a:lstStyle/>
          <a:p>
            <a:r>
              <a:rPr lang="en-US" sz="3733" dirty="0">
                <a:solidFill>
                  <a:schemeClr val="accent3">
                    <a:lumMod val="75000"/>
                  </a:schemeClr>
                </a:solidFill>
              </a:rPr>
              <a:t>Saving The Final Model And Predictions From Saved Model</a:t>
            </a:r>
          </a:p>
        </p:txBody>
      </p:sp>
      <p:pic>
        <p:nvPicPr>
          <p:cNvPr id="1026" name="Picture 2"/>
          <p:cNvPicPr>
            <a:picLocks noGrp="1" noChangeAspect="1" noChangeArrowheads="1"/>
          </p:cNvPicPr>
          <p:nvPr>
            <p:ph idx="1"/>
          </p:nvPr>
        </p:nvPicPr>
        <p:blipFill>
          <a:blip r:embed="rId2"/>
          <a:srcRect l="16464" t="29824" r="39150" b="46979"/>
          <a:stretch>
            <a:fillRect/>
          </a:stretch>
        </p:blipFill>
        <p:spPr bwMode="auto">
          <a:xfrm>
            <a:off x="285710" y="1428736"/>
            <a:ext cx="9048813" cy="1333509"/>
          </a:xfrm>
          <a:prstGeom prst="rect">
            <a:avLst/>
          </a:prstGeom>
          <a:noFill/>
          <a:ln w="9525">
            <a:noFill/>
            <a:miter lim="800000"/>
            <a:headEnd/>
            <a:tailEnd/>
          </a:ln>
          <a:effectLst/>
        </p:spPr>
      </p:pic>
      <p:sp>
        <p:nvSpPr>
          <p:cNvPr id="4" name="TextBox 3"/>
          <p:cNvSpPr txBox="1"/>
          <p:nvPr/>
        </p:nvSpPr>
        <p:spPr>
          <a:xfrm>
            <a:off x="190459" y="5429264"/>
            <a:ext cx="12001541" cy="124162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buFont typeface="Wingdings" pitchFamily="2" charset="2"/>
              <a:buChar char="q"/>
            </a:pPr>
            <a:r>
              <a:rPr lang="en-US" sz="1867" dirty="0"/>
              <a:t> I have saved my final best model using joblib library in  .pkl  format,  and loaded saved model for  predictions.</a:t>
            </a:r>
          </a:p>
          <a:p>
            <a:pPr>
              <a:buFont typeface="Wingdings" pitchFamily="2" charset="2"/>
              <a:buChar char="q"/>
            </a:pPr>
            <a:endParaRPr lang="en-US" sz="1867" dirty="0"/>
          </a:p>
          <a:p>
            <a:pPr>
              <a:buFont typeface="Wingdings" pitchFamily="2" charset="2"/>
              <a:buChar char="q"/>
            </a:pPr>
            <a:r>
              <a:rPr lang="en-US" sz="1867" dirty="0"/>
              <a:t> Using classification model , we have got the predicted values for micro credit loans for defaulters and non-defaulters . From the predictions we can notice both actual values and predicted values are almost same.</a:t>
            </a:r>
          </a:p>
        </p:txBody>
      </p:sp>
      <p:pic>
        <p:nvPicPr>
          <p:cNvPr id="1027" name="Picture 3"/>
          <p:cNvPicPr>
            <a:picLocks noChangeAspect="1" noChangeArrowheads="1"/>
          </p:cNvPicPr>
          <p:nvPr/>
        </p:nvPicPr>
        <p:blipFill>
          <a:blip r:embed="rId3"/>
          <a:srcRect l="16508" t="29492" r="9370" b="21679"/>
          <a:stretch>
            <a:fillRect/>
          </a:stretch>
        </p:blipFill>
        <p:spPr bwMode="auto">
          <a:xfrm>
            <a:off x="285709" y="2666995"/>
            <a:ext cx="10668075" cy="2667019"/>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1488" y="666731"/>
            <a:ext cx="3200384" cy="915149"/>
          </a:xfrm>
        </p:spPr>
        <p:txBody>
          <a:bodyPr>
            <a:normAutofit/>
          </a:bodyPr>
          <a:lstStyle/>
          <a:p>
            <a:r>
              <a:rPr lang="en-US" sz="5333" dirty="0">
                <a:solidFill>
                  <a:schemeClr val="accent3">
                    <a:lumMod val="75000"/>
                  </a:schemeClr>
                </a:solidFill>
              </a:rPr>
              <a:t>Conclusion </a:t>
            </a:r>
          </a:p>
        </p:txBody>
      </p:sp>
      <p:sp>
        <p:nvSpPr>
          <p:cNvPr id="3" name="Content Placeholder 2"/>
          <p:cNvSpPr>
            <a:spLocks noGrp="1"/>
          </p:cNvSpPr>
          <p:nvPr>
            <p:ph idx="1"/>
          </p:nvPr>
        </p:nvSpPr>
        <p:spPr>
          <a:xfrm>
            <a:off x="0" y="1809739"/>
            <a:ext cx="12192000" cy="5048261"/>
          </a:xfrm>
        </p:spPr>
        <p:txBody>
          <a:bodyPr>
            <a:normAutofit lnSpcReduction="10000"/>
          </a:bodyPr>
          <a:lstStyle/>
          <a:p>
            <a:pPr>
              <a:buFont typeface="Wingdings" pitchFamily="2" charset="2"/>
              <a:buChar char="Ø"/>
            </a:pPr>
            <a:r>
              <a:rPr lang="en-US" sz="2133" dirty="0"/>
              <a:t>This case study aims to give an idea of applying EDA  in a real business scenario. In this case study, apart  from applying the techniques that we have learnt in the EDA module,  we will also develop a basic understanding of risk analytics in banking and financial services and understand how data is used to minimize the risk of losing money while lending to customers.</a:t>
            </a:r>
          </a:p>
          <a:p>
            <a:pPr>
              <a:buFont typeface="Wingdings" pitchFamily="2" charset="2"/>
              <a:buChar char="Ø"/>
            </a:pPr>
            <a:endParaRPr lang="en-US" sz="2133" dirty="0"/>
          </a:p>
          <a:p>
            <a:pPr>
              <a:buFont typeface="Wingdings" pitchFamily="2" charset="2"/>
              <a:buChar char="Ø"/>
            </a:pPr>
            <a:r>
              <a:rPr lang="en-US" sz="2133" dirty="0"/>
              <a:t>From this dataset we were able to understand that the selection of customers for the credit to know whether they are defaulters or non-defaulters are done on the basis of  different features.</a:t>
            </a:r>
          </a:p>
          <a:p>
            <a:pPr>
              <a:buFont typeface="Wingdings" pitchFamily="2" charset="2"/>
              <a:buChar char="Ø"/>
            </a:pPr>
            <a:endParaRPr lang="en-US" sz="2133" dirty="0"/>
          </a:p>
          <a:p>
            <a:pPr>
              <a:buFont typeface="Wingdings" pitchFamily="2" charset="2"/>
              <a:buChar char="Ø"/>
            </a:pPr>
            <a:r>
              <a:rPr lang="en-US" sz="2133" dirty="0"/>
              <a:t>First, we loaded the dataset and have done data cleaning and EDA process and pre-processing techniques like checking outliers, skewness, correlation, scaling data etc. And got better insights from data visualization.</a:t>
            </a:r>
          </a:p>
          <a:p>
            <a:pPr>
              <a:buFont typeface="Wingdings" pitchFamily="2" charset="2"/>
              <a:buChar char="Ø"/>
            </a:pPr>
            <a:endParaRPr lang="en-US" sz="2133" dirty="0"/>
          </a:p>
          <a:p>
            <a:pPr>
              <a:buFont typeface="Wingdings" pitchFamily="2" charset="2"/>
              <a:buChar char="Ø"/>
            </a:pPr>
            <a:r>
              <a:rPr lang="en-US" sz="2133" dirty="0"/>
              <a:t>Then we did the model training, building the model and finding out the best model on the basis of different metrices like Accuracy Score, Cross Validation Score , roc-auc score, f1 score etc. We tried ensemble techniques like Random Forest Classifier, Decision Tree Classifier, Extra Trees Classifier,  Gradient Boosting Classifier, Bagging Classifier etc.</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904990"/>
            <a:ext cx="12192000" cy="4762533"/>
          </a:xfrm>
        </p:spPr>
        <p:txBody>
          <a:bodyPr>
            <a:normAutofit/>
          </a:bodyPr>
          <a:lstStyle/>
          <a:p>
            <a:pPr>
              <a:buFont typeface="Wingdings" pitchFamily="2" charset="2"/>
              <a:buChar char="Ø"/>
            </a:pPr>
            <a:r>
              <a:rPr lang="en-US" sz="2133" dirty="0"/>
              <a:t>We got Gradient Boosting Classifier as the best model among all the models as it gave least difference of accuracy and cross validation score. On this basis we performed the Hyper Parameter Tuning to finding out the best parameter and improving the scores. The accuracy score increased after tuning . So we concluded that Gradient Boosting Classifier as the best algorithm as it was giving high accuracy and AUC after tuning.</a:t>
            </a:r>
          </a:p>
          <a:p>
            <a:pPr>
              <a:buFont typeface="Wingdings" pitchFamily="2" charset="2"/>
              <a:buChar char="Ø"/>
            </a:pPr>
            <a:endParaRPr lang="en-US" sz="2133" dirty="0"/>
          </a:p>
          <a:p>
            <a:pPr>
              <a:buFont typeface="Wingdings" pitchFamily="2" charset="2"/>
              <a:buChar char="Ø"/>
            </a:pPr>
            <a:r>
              <a:rPr lang="en-US" sz="2133" dirty="0"/>
              <a:t>After that we saved the model in a pickle with filename in order to use whenever we require . Then we loaded the saved file and predicted the values.</a:t>
            </a:r>
          </a:p>
          <a:p>
            <a:pPr>
              <a:buFont typeface="Wingdings" pitchFamily="2" charset="2"/>
              <a:buChar char="Ø"/>
            </a:pPr>
            <a:endParaRPr lang="en-US" sz="2133" dirty="0"/>
          </a:p>
          <a:p>
            <a:pPr>
              <a:buFont typeface="Wingdings" pitchFamily="2" charset="2"/>
              <a:buChar char="Ø"/>
            </a:pPr>
            <a:r>
              <a:rPr lang="en-US" sz="2133" dirty="0"/>
              <a:t>Overall we can say that this dataset is good for predicting the defaulters level using classification analysis and conclude that Gradient Boosting Classifier is the best working algorithm model we obtained. We can improve the data by adding some more features.</a:t>
            </a:r>
          </a:p>
          <a:p>
            <a:pPr>
              <a:buFont typeface="Wingdings" pitchFamily="2" charset="2"/>
              <a:buChar char="Ø"/>
            </a:pPr>
            <a:endParaRPr lang="en-US" sz="2133" dirty="0"/>
          </a:p>
          <a:p>
            <a:pPr>
              <a:buFont typeface="Wingdings" pitchFamily="2" charset="2"/>
              <a:buChar char="Ø"/>
            </a:pPr>
            <a:endParaRPr lang="en-US" sz="2133" dirty="0"/>
          </a:p>
        </p:txBody>
      </p:sp>
      <p:sp>
        <p:nvSpPr>
          <p:cNvPr id="4" name="TextBox 3"/>
          <p:cNvSpPr txBox="1"/>
          <p:nvPr/>
        </p:nvSpPr>
        <p:spPr>
          <a:xfrm>
            <a:off x="1619219" y="761981"/>
            <a:ext cx="2476517" cy="584775"/>
          </a:xfrm>
          <a:prstGeom prst="rect">
            <a:avLst/>
          </a:prstGeom>
          <a:noFill/>
        </p:spPr>
        <p:txBody>
          <a:bodyPr wrap="square" rtlCol="0">
            <a:spAutoFit/>
          </a:bodyPr>
          <a:lstStyle/>
          <a:p>
            <a:r>
              <a:rPr lang="en-US" sz="3200" b="1" dirty="0">
                <a:solidFill>
                  <a:schemeClr val="accent3">
                    <a:lumMod val="75000"/>
                  </a:schemeClr>
                </a:solidFill>
              </a:rPr>
              <a:t>Conclusion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Huge-Thank-You.jpeg"/>
          <p:cNvPicPr>
            <a:picLocks noGrp="1" noChangeAspect="1"/>
          </p:cNvPicPr>
          <p:nvPr>
            <p:ph idx="1"/>
          </p:nvPr>
        </p:nvPicPr>
        <p:blipFill>
          <a:blip r:embed="rId2"/>
          <a:stretch>
            <a:fillRect/>
          </a:stretch>
        </p:blipFill>
        <p:spPr>
          <a:xfrm>
            <a:off x="1523968" y="1333486"/>
            <a:ext cx="8976813" cy="5049457"/>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24741" y="620392"/>
            <a:ext cx="3808268" cy="5504688"/>
          </a:xfrm>
        </p:spPr>
        <p:txBody>
          <a:bodyPr>
            <a:normAutofit/>
          </a:bodyPr>
          <a:lstStyle/>
          <a:p>
            <a:r>
              <a:rPr lang="en-US" sz="6000">
                <a:solidFill>
                  <a:schemeClr val="bg1"/>
                </a:solidFill>
              </a:rPr>
              <a:t>Problem Statement</a:t>
            </a:r>
          </a:p>
        </p:txBody>
      </p:sp>
      <p:graphicFrame>
        <p:nvGraphicFramePr>
          <p:cNvPr id="5" name="Content Placeholder 2">
            <a:extLst>
              <a:ext uri="{FF2B5EF4-FFF2-40B4-BE49-F238E27FC236}">
                <a16:creationId xmlns:a16="http://schemas.microsoft.com/office/drawing/2014/main" id="{B5359EFA-EDBC-BC64-E9C6-1E830E661D7B}"/>
              </a:ext>
            </a:extLst>
          </p:cNvPr>
          <p:cNvGraphicFramePr>
            <a:graphicFrameLocks noGrp="1"/>
          </p:cNvGraphicFramePr>
          <p:nvPr>
            <p:ph idx="1"/>
            <p:extLst>
              <p:ext uri="{D42A27DB-BD31-4B8C-83A1-F6EECF244321}">
                <p14:modId xmlns:p14="http://schemas.microsoft.com/office/powerpoint/2010/main" val="951408642"/>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0C60769-5425-4CDA-B979-1B360DB8F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9234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16467" y="3446374"/>
            <a:ext cx="4809068" cy="2743200"/>
          </a:xfrm>
        </p:spPr>
        <p:txBody>
          <a:bodyPr vert="horz" lIns="91440" tIns="45720" rIns="91440" bIns="45720" rtlCol="0" anchor="t">
            <a:normAutofit/>
          </a:bodyPr>
          <a:lstStyle/>
          <a:p>
            <a:pPr algn="ctr"/>
            <a:r>
              <a:rPr lang="en-US" sz="4800" kern="1200">
                <a:solidFill>
                  <a:schemeClr val="bg1"/>
                </a:solidFill>
                <a:latin typeface="+mj-lt"/>
                <a:ea typeface="+mj-ea"/>
                <a:cs typeface="+mj-cs"/>
              </a:rPr>
              <a:t>Problem Understanding</a:t>
            </a:r>
          </a:p>
        </p:txBody>
      </p:sp>
      <p:pic>
        <p:nvPicPr>
          <p:cNvPr id="4" name="Picture 3" descr="ask-cfpb-social-images-payday-loans.original.png"/>
          <p:cNvPicPr>
            <a:picLocks noChangeAspect="1"/>
          </p:cNvPicPr>
          <p:nvPr/>
        </p:nvPicPr>
        <p:blipFill>
          <a:blip r:embed="rId3"/>
          <a:srcRect l="9804" t="8364" r="7842" b="8364"/>
          <a:stretch>
            <a:fillRect/>
          </a:stretch>
        </p:blipFill>
        <p:spPr>
          <a:xfrm>
            <a:off x="2441273" y="2187513"/>
            <a:ext cx="914400" cy="485410"/>
          </a:xfrm>
          <a:prstGeom prst="rect">
            <a:avLst/>
          </a:prstGeom>
        </p:spPr>
      </p:pic>
      <p:sp>
        <p:nvSpPr>
          <p:cNvPr id="3" name="TextBox 2"/>
          <p:cNvSpPr txBox="1"/>
          <p:nvPr/>
        </p:nvSpPr>
        <p:spPr>
          <a:xfrm>
            <a:off x="6268530" y="654226"/>
            <a:ext cx="5579532" cy="5533496"/>
          </a:xfrm>
          <a:prstGeom prst="rect">
            <a:avLst/>
          </a:prstGeo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500">
                <a:solidFill>
                  <a:schemeClr val="tx1"/>
                </a:solidFill>
              </a:rPr>
              <a:t>       The loan providing companies find it hard to give loans to the people due to their insufficient or non-existent  credit history. Because  of that , some consumers use it as their advantage by becoming a defaulter. Suppose you work for a consumer finance company which specialize  in lending  various types of loans to urban customers. You  have to use EDA  to analysis  the patterns present in the data.  This  will ensure that the applicants are capable of repaying the loan are not rejected.</a:t>
            </a:r>
          </a:p>
          <a:p>
            <a:pPr indent="-228600">
              <a:lnSpc>
                <a:spcPct val="90000"/>
              </a:lnSpc>
              <a:spcAft>
                <a:spcPts val="600"/>
              </a:spcAft>
              <a:buFont typeface="Arial" panose="020B0604020202020204" pitchFamily="34" charset="0"/>
              <a:buChar char="•"/>
            </a:pPr>
            <a:endParaRPr lang="en-US" sz="1500">
              <a:solidFill>
                <a:schemeClr val="tx1"/>
              </a:solidFill>
            </a:endParaRPr>
          </a:p>
          <a:p>
            <a:pPr indent="-228600">
              <a:lnSpc>
                <a:spcPct val="90000"/>
              </a:lnSpc>
              <a:spcAft>
                <a:spcPts val="600"/>
              </a:spcAft>
              <a:buFont typeface="Arial" panose="020B0604020202020204" pitchFamily="34" charset="0"/>
              <a:buChar char="•"/>
            </a:pPr>
            <a:endParaRPr lang="en-US" sz="1500">
              <a:solidFill>
                <a:schemeClr val="tx1"/>
              </a:solidFill>
            </a:endParaRPr>
          </a:p>
          <a:p>
            <a:pPr indent="-228600">
              <a:lnSpc>
                <a:spcPct val="90000"/>
              </a:lnSpc>
              <a:spcAft>
                <a:spcPts val="600"/>
              </a:spcAft>
              <a:buFont typeface="Arial" panose="020B0604020202020204" pitchFamily="34" charset="0"/>
              <a:buChar char="•"/>
            </a:pPr>
            <a:r>
              <a:rPr lang="en-US" sz="1500">
                <a:solidFill>
                  <a:schemeClr val="tx1"/>
                </a:solidFill>
              </a:rPr>
              <a:t>       When the company receives a loan application,  the company has to decide for loan approval based  on the applicant’s  profile.  Two types  of risks are associated with the bank’s  decision.</a:t>
            </a:r>
          </a:p>
          <a:p>
            <a:pPr indent="-228600">
              <a:lnSpc>
                <a:spcPct val="90000"/>
              </a:lnSpc>
              <a:spcAft>
                <a:spcPts val="600"/>
              </a:spcAft>
              <a:buFont typeface="Arial" panose="020B0604020202020204" pitchFamily="34" charset="0"/>
              <a:buChar char="•"/>
            </a:pPr>
            <a:endParaRPr lang="en-US" sz="1500">
              <a:solidFill>
                <a:schemeClr val="tx1"/>
              </a:solidFill>
            </a:endParaRPr>
          </a:p>
          <a:p>
            <a:pPr indent="-228600">
              <a:lnSpc>
                <a:spcPct val="90000"/>
              </a:lnSpc>
              <a:spcAft>
                <a:spcPts val="600"/>
              </a:spcAft>
              <a:buFont typeface="Arial" panose="020B0604020202020204" pitchFamily="34" charset="0"/>
              <a:buChar char="•"/>
            </a:pPr>
            <a:endParaRPr lang="en-US" sz="1500">
              <a:solidFill>
                <a:schemeClr val="tx1"/>
              </a:solidFill>
            </a:endParaRPr>
          </a:p>
          <a:p>
            <a:pPr indent="-228600">
              <a:lnSpc>
                <a:spcPct val="90000"/>
              </a:lnSpc>
              <a:spcAft>
                <a:spcPts val="600"/>
              </a:spcAft>
              <a:buFont typeface="Arial" panose="020B0604020202020204" pitchFamily="34" charset="0"/>
              <a:buChar char="•"/>
            </a:pPr>
            <a:r>
              <a:rPr lang="en-US" sz="1500">
                <a:solidFill>
                  <a:schemeClr val="tx1"/>
                </a:solidFill>
              </a:rPr>
              <a:t>    If  the applicant  is  likely  to repay  the  loan,  then  not  approving  the loan  results  in a  loss  of business  to  the  company.</a:t>
            </a:r>
          </a:p>
          <a:p>
            <a:pPr indent="-228600">
              <a:lnSpc>
                <a:spcPct val="90000"/>
              </a:lnSpc>
              <a:spcAft>
                <a:spcPts val="600"/>
              </a:spcAft>
              <a:buFont typeface="Arial" panose="020B0604020202020204" pitchFamily="34" charset="0"/>
              <a:buChar char="•"/>
            </a:pPr>
            <a:endParaRPr lang="en-US" sz="1500">
              <a:solidFill>
                <a:schemeClr val="tx1"/>
              </a:solidFill>
            </a:endParaRPr>
          </a:p>
          <a:p>
            <a:pPr indent="-228600">
              <a:lnSpc>
                <a:spcPct val="90000"/>
              </a:lnSpc>
              <a:spcAft>
                <a:spcPts val="600"/>
              </a:spcAft>
              <a:buFont typeface="Arial" panose="020B0604020202020204" pitchFamily="34" charset="0"/>
              <a:buChar char="•"/>
            </a:pPr>
            <a:r>
              <a:rPr lang="en-US" sz="1500">
                <a:solidFill>
                  <a:schemeClr val="tx1"/>
                </a:solidFill>
              </a:rPr>
              <a:t> If  the applicant is not likely to repay the loan i.e.  he/she  is likely  to default,  then approving  the loan  may  lead  to a financial  loss  for  the company.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61963" y="1047733"/>
            <a:ext cx="6000792" cy="381003"/>
          </a:xfrm>
        </p:spPr>
        <p:txBody>
          <a:bodyPr>
            <a:normAutofit fontScale="90000"/>
          </a:bodyPr>
          <a:lstStyle/>
          <a:p>
            <a:r>
              <a:rPr lang="en-US" sz="4800" dirty="0">
                <a:solidFill>
                  <a:schemeClr val="accent3">
                    <a:lumMod val="75000"/>
                  </a:schemeClr>
                </a:solidFill>
              </a:rPr>
              <a:t>What is Microcredit Loan?</a:t>
            </a:r>
          </a:p>
        </p:txBody>
      </p:sp>
      <p:pic>
        <p:nvPicPr>
          <p:cNvPr id="10" name="Content Placeholder 9" descr="microcredit-banner-web-icon-business-260nw-1382054129.jpg"/>
          <p:cNvPicPr>
            <a:picLocks noGrp="1" noChangeAspect="1"/>
          </p:cNvPicPr>
          <p:nvPr>
            <p:ph idx="1"/>
          </p:nvPr>
        </p:nvPicPr>
        <p:blipFill>
          <a:blip r:embed="rId2"/>
          <a:stretch>
            <a:fillRect/>
          </a:stretch>
        </p:blipFill>
        <p:spPr>
          <a:xfrm>
            <a:off x="7905763" y="1428737"/>
            <a:ext cx="4286237" cy="2738439"/>
          </a:xfrm>
        </p:spPr>
      </p:pic>
      <p:pic>
        <p:nvPicPr>
          <p:cNvPr id="11" name="Picture 10" descr="download.jfif"/>
          <p:cNvPicPr>
            <a:picLocks noChangeAspect="1"/>
          </p:cNvPicPr>
          <p:nvPr/>
        </p:nvPicPr>
        <p:blipFill>
          <a:blip r:embed="rId3"/>
          <a:stretch>
            <a:fillRect/>
          </a:stretch>
        </p:blipFill>
        <p:spPr>
          <a:xfrm>
            <a:off x="0" y="4572008"/>
            <a:ext cx="4571989" cy="2285992"/>
          </a:xfrm>
          <a:prstGeom prst="rect">
            <a:avLst/>
          </a:prstGeom>
        </p:spPr>
      </p:pic>
      <p:sp>
        <p:nvSpPr>
          <p:cNvPr id="13" name="TextBox 12"/>
          <p:cNvSpPr txBox="1"/>
          <p:nvPr/>
        </p:nvSpPr>
        <p:spPr>
          <a:xfrm>
            <a:off x="5238744" y="4476758"/>
            <a:ext cx="6667547" cy="214430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3200" dirty="0">
                <a:solidFill>
                  <a:srgbClr val="002060"/>
                </a:solidFill>
              </a:rPr>
              <a:t>Defaulting   On   Loans</a:t>
            </a:r>
            <a:r>
              <a:rPr lang="en-US" sz="3200" dirty="0">
                <a:solidFill>
                  <a:schemeClr val="accent3">
                    <a:lumMod val="75000"/>
                  </a:schemeClr>
                </a:solidFill>
              </a:rPr>
              <a:t> </a:t>
            </a:r>
            <a:r>
              <a:rPr lang="en-US" sz="2400" dirty="0"/>
              <a:t>:</a:t>
            </a:r>
          </a:p>
          <a:p>
            <a:endParaRPr lang="en-US" sz="2400" dirty="0"/>
          </a:p>
          <a:p>
            <a:pPr>
              <a:buFont typeface="Wingdings" pitchFamily="2" charset="2"/>
              <a:buChar char="v"/>
            </a:pPr>
            <a:r>
              <a:rPr lang="en-US" sz="2133" dirty="0"/>
              <a:t>  </a:t>
            </a:r>
            <a:r>
              <a:rPr lang="en-US" sz="1867" dirty="0"/>
              <a:t>Defaulting on a loan essentially means you’ve stopped making payment  on a loan  or credit  card according to the  account’s  terms.  In general,  defaulting  on a loan can  damage  your credit  and  threaten  your overall  financial  health.</a:t>
            </a:r>
          </a:p>
        </p:txBody>
      </p:sp>
      <p:graphicFrame>
        <p:nvGraphicFramePr>
          <p:cNvPr id="15" name="TextBox 11">
            <a:extLst>
              <a:ext uri="{FF2B5EF4-FFF2-40B4-BE49-F238E27FC236}">
                <a16:creationId xmlns:a16="http://schemas.microsoft.com/office/drawing/2014/main" id="{6C068632-5F0A-7D24-1C25-C9993861E0DC}"/>
              </a:ext>
            </a:extLst>
          </p:cNvPr>
          <p:cNvGraphicFramePr/>
          <p:nvPr/>
        </p:nvGraphicFramePr>
        <p:xfrm>
          <a:off x="190459" y="1643053"/>
          <a:ext cx="7524803" cy="27600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09" y="380979"/>
            <a:ext cx="11906291" cy="1143000"/>
          </a:xfrm>
        </p:spPr>
        <p:txBody>
          <a:bodyPr>
            <a:normAutofit fontScale="90000"/>
          </a:bodyPr>
          <a:lstStyle/>
          <a:p>
            <a:r>
              <a:rPr lang="en-US" sz="4267" dirty="0">
                <a:solidFill>
                  <a:schemeClr val="accent3">
                    <a:lumMod val="75000"/>
                  </a:schemeClr>
                </a:solidFill>
              </a:rPr>
              <a:t>Benefits  of Microfinance Institutions and Microcredit Loans</a:t>
            </a:r>
          </a:p>
        </p:txBody>
      </p:sp>
      <p:graphicFrame>
        <p:nvGraphicFramePr>
          <p:cNvPr id="4" name="Content Placeholder 3"/>
          <p:cNvGraphicFramePr>
            <a:graphicFrameLocks noGrp="1"/>
          </p:cNvGraphicFramePr>
          <p:nvPr>
            <p:ph idx="1"/>
          </p:nvPr>
        </p:nvGraphicFramePr>
        <p:xfrm>
          <a:off x="0" y="1785938"/>
          <a:ext cx="12192000" cy="5072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285710" y="2143116"/>
            <a:ext cx="6762797" cy="210358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buFont typeface="Wingdings" pitchFamily="2" charset="2"/>
              <a:buChar char="q"/>
            </a:pPr>
            <a:r>
              <a:rPr lang="en-US" sz="1867" dirty="0"/>
              <a:t>  Microfinance  institutions offer basic financial services like savings, insurance and loans to unprivileged  people.  Saving  help families build assets to finance school fees, improve homes(e.g. install power or running water) and achieve goals.</a:t>
            </a:r>
          </a:p>
          <a:p>
            <a:pPr>
              <a:buFont typeface="Wingdings" pitchFamily="2" charset="2"/>
              <a:buChar char="q"/>
            </a:pPr>
            <a:r>
              <a:rPr lang="en-US" sz="1867" dirty="0"/>
              <a:t> Small loans enable entrepreneurs to start or expand micro, small and medium enterprises.</a:t>
            </a:r>
          </a:p>
          <a:p>
            <a:pPr>
              <a:buFont typeface="Wingdings" pitchFamily="2" charset="2"/>
              <a:buChar char="q"/>
            </a:pPr>
            <a:r>
              <a:rPr lang="en-US" sz="1867" dirty="0"/>
              <a:t> Insurance products can offset the cost of medical care.</a:t>
            </a:r>
          </a:p>
        </p:txBody>
      </p:sp>
      <p:pic>
        <p:nvPicPr>
          <p:cNvPr id="6" name="Picture 5" descr="MC1-300x101.png"/>
          <p:cNvPicPr>
            <a:picLocks noChangeAspect="1"/>
          </p:cNvPicPr>
          <p:nvPr/>
        </p:nvPicPr>
        <p:blipFill>
          <a:blip r:embed="rId7"/>
          <a:stretch>
            <a:fillRect/>
          </a:stretch>
        </p:blipFill>
        <p:spPr>
          <a:xfrm>
            <a:off x="7429509" y="4857760"/>
            <a:ext cx="4762492" cy="2000240"/>
          </a:xfrm>
          <a:prstGeom prst="rect">
            <a:avLst/>
          </a:prstGeom>
        </p:spPr>
      </p:pic>
      <p:sp>
        <p:nvSpPr>
          <p:cNvPr id="7" name="TextBox 6"/>
          <p:cNvSpPr txBox="1"/>
          <p:nvPr/>
        </p:nvSpPr>
        <p:spPr>
          <a:xfrm>
            <a:off x="190459" y="5143513"/>
            <a:ext cx="6953299" cy="124162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buFont typeface="Wingdings" pitchFamily="2" charset="2"/>
              <a:buChar char="q"/>
            </a:pPr>
            <a:r>
              <a:rPr lang="en-US" sz="1867" dirty="0"/>
              <a:t> Microcredit also empowers women since they are the major beneficiaries.</a:t>
            </a:r>
          </a:p>
          <a:p>
            <a:pPr>
              <a:buFont typeface="Wingdings" pitchFamily="2" charset="2"/>
              <a:buChar char="q"/>
            </a:pPr>
            <a:r>
              <a:rPr lang="en-US" sz="1867" dirty="0"/>
              <a:t> Microcredit provides property alleviation programs which provides funds, materials for people with no income or work  opportunities. </a:t>
            </a:r>
          </a:p>
        </p:txBody>
      </p:sp>
      <p:graphicFrame>
        <p:nvGraphicFramePr>
          <p:cNvPr id="9" name="Table 8"/>
          <p:cNvGraphicFramePr>
            <a:graphicFrameLocks noGrp="1"/>
          </p:cNvGraphicFramePr>
          <p:nvPr/>
        </p:nvGraphicFramePr>
        <p:xfrm>
          <a:off x="7539421" y="5129048"/>
          <a:ext cx="4498427" cy="1597573"/>
        </p:xfrm>
        <a:graphic>
          <a:graphicData uri="http://schemas.openxmlformats.org/drawingml/2006/table">
            <a:tbl>
              <a:tblPr/>
              <a:tblGrid>
                <a:gridCol w="4498427">
                  <a:extLst>
                    <a:ext uri="{9D8B030D-6E8A-4147-A177-3AD203B41FA5}">
                      <a16:colId xmlns:a16="http://schemas.microsoft.com/office/drawing/2014/main" val="20000"/>
                    </a:ext>
                  </a:extLst>
                </a:gridCol>
              </a:tblGrid>
              <a:tr h="1597573">
                <a:tc>
                  <a:txBody>
                    <a:bodyPr/>
                    <a:lstStyle/>
                    <a:p>
                      <a:endParaRPr lang="en-US" sz="2400" dirty="0"/>
                    </a:p>
                  </a:txBody>
                  <a:tcPr marL="121920" marR="121920" marT="60960" marB="6096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8216" y="571480"/>
            <a:ext cx="10401296" cy="819899"/>
          </a:xfrm>
        </p:spPr>
        <p:txBody>
          <a:bodyPr>
            <a:normAutofit/>
          </a:bodyPr>
          <a:lstStyle/>
          <a:p>
            <a:r>
              <a:rPr lang="en-US" sz="3733" dirty="0">
                <a:solidFill>
                  <a:srgbClr val="7030A0"/>
                </a:solidFill>
              </a:rPr>
              <a:t>Data Analysis and Model Building Flowchart</a:t>
            </a:r>
          </a:p>
        </p:txBody>
      </p:sp>
      <p:sp>
        <p:nvSpPr>
          <p:cNvPr id="3" name="Content Placeholder 2"/>
          <p:cNvSpPr>
            <a:spLocks noGrp="1"/>
          </p:cNvSpPr>
          <p:nvPr>
            <p:ph idx="1"/>
          </p:nvPr>
        </p:nvSpPr>
        <p:spPr>
          <a:xfrm>
            <a:off x="0" y="1523987"/>
            <a:ext cx="12001541" cy="5143536"/>
          </a:xfrm>
        </p:spPr>
        <p:style>
          <a:lnRef idx="1">
            <a:schemeClr val="accent6"/>
          </a:lnRef>
          <a:fillRef idx="2">
            <a:schemeClr val="accent6"/>
          </a:fillRef>
          <a:effectRef idx="1">
            <a:schemeClr val="accent6"/>
          </a:effectRef>
          <a:fontRef idx="minor">
            <a:schemeClr val="dk1"/>
          </a:fontRef>
        </p:style>
        <p:txBody>
          <a:bodyPr/>
          <a:lstStyle/>
          <a:p>
            <a:r>
              <a:rPr lang="en-US" dirty="0"/>
              <a:t>+</a:t>
            </a:r>
          </a:p>
        </p:txBody>
      </p:sp>
      <p:sp>
        <p:nvSpPr>
          <p:cNvPr id="4" name="Rounded Rectangle 3"/>
          <p:cNvSpPr/>
          <p:nvPr/>
        </p:nvSpPr>
        <p:spPr>
          <a:xfrm>
            <a:off x="476211" y="1904989"/>
            <a:ext cx="2667019" cy="952507"/>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solidFill>
                  <a:srgbClr val="C00000"/>
                </a:solidFill>
              </a:rPr>
              <a:t>Import  Libraries</a:t>
            </a:r>
            <a:endParaRPr lang="en-US" sz="1867" dirty="0">
              <a:solidFill>
                <a:srgbClr val="002060"/>
              </a:solidFill>
            </a:endParaRPr>
          </a:p>
        </p:txBody>
      </p:sp>
      <p:sp>
        <p:nvSpPr>
          <p:cNvPr id="7" name="Rounded Rectangle 6"/>
          <p:cNvSpPr/>
          <p:nvPr/>
        </p:nvSpPr>
        <p:spPr>
          <a:xfrm>
            <a:off x="4857741" y="1904989"/>
            <a:ext cx="2667019" cy="952507"/>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Import Dataset</a:t>
            </a:r>
          </a:p>
        </p:txBody>
      </p:sp>
      <p:sp>
        <p:nvSpPr>
          <p:cNvPr id="8" name="Rounded Rectangle 7"/>
          <p:cNvSpPr/>
          <p:nvPr/>
        </p:nvSpPr>
        <p:spPr>
          <a:xfrm>
            <a:off x="8858269" y="1904989"/>
            <a:ext cx="2667019" cy="857256"/>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Data Preprocessing</a:t>
            </a:r>
          </a:p>
        </p:txBody>
      </p:sp>
      <p:sp>
        <p:nvSpPr>
          <p:cNvPr id="9" name="Rounded Rectangle 8"/>
          <p:cNvSpPr/>
          <p:nvPr/>
        </p:nvSpPr>
        <p:spPr>
          <a:xfrm>
            <a:off x="476211" y="3619502"/>
            <a:ext cx="2667019" cy="1047757"/>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Data Balancing</a:t>
            </a:r>
          </a:p>
        </p:txBody>
      </p:sp>
      <p:sp>
        <p:nvSpPr>
          <p:cNvPr id="10" name="Rounded Rectangle 9"/>
          <p:cNvSpPr/>
          <p:nvPr/>
        </p:nvSpPr>
        <p:spPr>
          <a:xfrm>
            <a:off x="571461" y="5524515"/>
            <a:ext cx="2667019" cy="1047757"/>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Model Building</a:t>
            </a:r>
          </a:p>
        </p:txBody>
      </p:sp>
      <p:sp>
        <p:nvSpPr>
          <p:cNvPr id="11" name="Rounded Rectangle 10"/>
          <p:cNvSpPr/>
          <p:nvPr/>
        </p:nvSpPr>
        <p:spPr>
          <a:xfrm>
            <a:off x="4952992" y="3619501"/>
            <a:ext cx="2667019" cy="114300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Identifying Outliers  and Skewness</a:t>
            </a:r>
          </a:p>
        </p:txBody>
      </p:sp>
      <p:sp>
        <p:nvSpPr>
          <p:cNvPr id="12" name="Rounded Rectangle 11"/>
          <p:cNvSpPr/>
          <p:nvPr/>
        </p:nvSpPr>
        <p:spPr>
          <a:xfrm>
            <a:off x="8953520" y="3619501"/>
            <a:ext cx="2667019" cy="114300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Visualizations (EDA)</a:t>
            </a:r>
          </a:p>
        </p:txBody>
      </p:sp>
      <p:sp>
        <p:nvSpPr>
          <p:cNvPr id="13" name="Rounded Rectangle 12"/>
          <p:cNvSpPr/>
          <p:nvPr/>
        </p:nvSpPr>
        <p:spPr>
          <a:xfrm>
            <a:off x="4952992" y="5429264"/>
            <a:ext cx="2667019" cy="114300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Hyper Parameter Tuning</a:t>
            </a:r>
          </a:p>
        </p:txBody>
      </p:sp>
      <p:sp>
        <p:nvSpPr>
          <p:cNvPr id="14" name="Rounded Rectangle 13"/>
          <p:cNvSpPr/>
          <p:nvPr/>
        </p:nvSpPr>
        <p:spPr>
          <a:xfrm>
            <a:off x="9048771" y="5429264"/>
            <a:ext cx="2571768" cy="114300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AUC-ROC Curve &amp; Saving Model</a:t>
            </a:r>
          </a:p>
        </p:txBody>
      </p:sp>
      <p:sp>
        <p:nvSpPr>
          <p:cNvPr id="15" name="Right Arrow 14"/>
          <p:cNvSpPr/>
          <p:nvPr/>
        </p:nvSpPr>
        <p:spPr>
          <a:xfrm>
            <a:off x="3619483" y="2285992"/>
            <a:ext cx="666755" cy="381003"/>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Right Arrow 15"/>
          <p:cNvSpPr/>
          <p:nvPr/>
        </p:nvSpPr>
        <p:spPr>
          <a:xfrm>
            <a:off x="7905763" y="2285992"/>
            <a:ext cx="666755" cy="381003"/>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Down Arrow 16"/>
          <p:cNvSpPr/>
          <p:nvPr/>
        </p:nvSpPr>
        <p:spPr>
          <a:xfrm>
            <a:off x="10096528" y="2952747"/>
            <a:ext cx="381003" cy="476253"/>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 name="Down Arrow 17"/>
          <p:cNvSpPr/>
          <p:nvPr/>
        </p:nvSpPr>
        <p:spPr>
          <a:xfrm>
            <a:off x="1714469" y="4857760"/>
            <a:ext cx="381003" cy="571504"/>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Left Arrow 18"/>
          <p:cNvSpPr/>
          <p:nvPr/>
        </p:nvSpPr>
        <p:spPr>
          <a:xfrm>
            <a:off x="8001014" y="4000504"/>
            <a:ext cx="762005" cy="381003"/>
          </a:xfrm>
          <a:prstGeom prst="lef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Left Arrow 20"/>
          <p:cNvSpPr/>
          <p:nvPr/>
        </p:nvSpPr>
        <p:spPr>
          <a:xfrm>
            <a:off x="3619483" y="4095755"/>
            <a:ext cx="762005" cy="381003"/>
          </a:xfrm>
          <a:prstGeom prst="lef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2" name="Right Arrow 21"/>
          <p:cNvSpPr/>
          <p:nvPr/>
        </p:nvSpPr>
        <p:spPr>
          <a:xfrm>
            <a:off x="3714734" y="5905517"/>
            <a:ext cx="762005" cy="381003"/>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3" name="Right Arrow 22"/>
          <p:cNvSpPr/>
          <p:nvPr/>
        </p:nvSpPr>
        <p:spPr>
          <a:xfrm>
            <a:off x="8001013" y="5810267"/>
            <a:ext cx="666755" cy="381003"/>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Exploratory Data Analysis (EDA) Steps</a:t>
            </a:r>
          </a:p>
        </p:txBody>
      </p:sp>
      <p:sp>
        <p:nvSpPr>
          <p:cNvPr id="31" name="Content Placeholder 2"/>
          <p:cNvSpPr>
            <a:spLocks noGrp="1"/>
          </p:cNvSpPr>
          <p:nvPr>
            <p:ph idx="1"/>
          </p:nvPr>
        </p:nvSpPr>
        <p:spPr>
          <a:xfrm>
            <a:off x="4810259" y="649480"/>
            <a:ext cx="6555347" cy="5546047"/>
          </a:xfrm>
        </p:spPr>
        <p:style>
          <a:lnRef idx="1">
            <a:schemeClr val="accent6"/>
          </a:lnRef>
          <a:fillRef idx="2">
            <a:schemeClr val="accent6"/>
          </a:fillRef>
          <a:effectRef idx="1">
            <a:schemeClr val="accent6"/>
          </a:effectRef>
          <a:fontRef idx="minor">
            <a:schemeClr val="dk1"/>
          </a:fontRef>
        </p:style>
        <p:txBody>
          <a:bodyPr anchor="ctr">
            <a:normAutofit/>
          </a:bodyPr>
          <a:lstStyle/>
          <a:p>
            <a:pPr>
              <a:buFont typeface="Wingdings" pitchFamily="2" charset="2"/>
              <a:buChar char="Ø"/>
            </a:pPr>
            <a:r>
              <a:rPr lang="en-US" sz="1900"/>
              <a:t>Importing necessary libraries and importing dataset as a data frame.</a:t>
            </a:r>
          </a:p>
          <a:p>
            <a:pPr>
              <a:buFont typeface="Wingdings" pitchFamily="2" charset="2"/>
              <a:buChar char="Ø"/>
            </a:pPr>
            <a:r>
              <a:rPr lang="en-US" sz="1900"/>
              <a:t>Checked some statistical information like shape, number of unique values present, info, finding zero values etc.</a:t>
            </a:r>
          </a:p>
          <a:p>
            <a:pPr>
              <a:buFont typeface="Wingdings" pitchFamily="2" charset="2"/>
              <a:buChar char="Ø"/>
            </a:pPr>
            <a:r>
              <a:rPr lang="en-US" sz="1900"/>
              <a:t>Dropped some columns containing more than 90% of zero values assuming they won’t create skewness in later part.</a:t>
            </a:r>
          </a:p>
          <a:p>
            <a:pPr>
              <a:buFont typeface="Wingdings" pitchFamily="2" charset="2"/>
              <a:buChar char="Ø"/>
            </a:pPr>
            <a:r>
              <a:rPr lang="en-US" sz="1900"/>
              <a:t>Dataset was free from null values that is I found no missing values.</a:t>
            </a:r>
          </a:p>
          <a:p>
            <a:pPr>
              <a:buFont typeface="Wingdings" pitchFamily="2" charset="2"/>
              <a:buChar char="Ø"/>
            </a:pPr>
            <a:r>
              <a:rPr lang="en-US" sz="1900"/>
              <a:t>Extracted Day, Month and Year features from date column.</a:t>
            </a:r>
          </a:p>
          <a:p>
            <a:pPr>
              <a:buFont typeface="Wingdings" pitchFamily="2" charset="2"/>
              <a:buChar char="Ø"/>
            </a:pPr>
            <a:r>
              <a:rPr lang="en-US" sz="1900"/>
              <a:t>Found some negative/invalid values while checking the statistical summary of the dataset so, converted them into  positive by using absolute command.</a:t>
            </a:r>
          </a:p>
          <a:p>
            <a:pPr>
              <a:buFont typeface="Wingdings" pitchFamily="2" charset="2"/>
              <a:buChar char="Ø"/>
            </a:pPr>
            <a:r>
              <a:rPr lang="en-US" sz="1900"/>
              <a:t>Visualizing the features using univariate and bivariate  analysis. Univariate analysis is the simplest form of analysing  the data. “Uni” means “one” , visualizing the data using one variable. Bivariate analysis is another form of analysing the data. “Bi” means “two” , visualizing the data using 2 variables.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4113</Words>
  <Application>Microsoft Office PowerPoint</Application>
  <PresentationFormat>Widescreen</PresentationFormat>
  <Paragraphs>236</Paragraphs>
  <Slides>38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Wingdings</vt:lpstr>
      <vt:lpstr>Office Theme</vt:lpstr>
      <vt:lpstr>PowerPoint Presentation</vt:lpstr>
      <vt:lpstr>Agenda</vt:lpstr>
      <vt:lpstr>Introduction</vt:lpstr>
      <vt:lpstr>Problem Statement</vt:lpstr>
      <vt:lpstr>Problem Understanding</vt:lpstr>
      <vt:lpstr>What is Microcredit Loan?</vt:lpstr>
      <vt:lpstr>Benefits  of Microfinance Institutions and Microcredit Loans</vt:lpstr>
      <vt:lpstr>Data Analysis and Model Building Flowchart</vt:lpstr>
      <vt:lpstr>Exploratory Data Analysis (EDA) Steps</vt:lpstr>
      <vt:lpstr>Visualizations:  Univariate  Analysis</vt:lpstr>
      <vt:lpstr>               Visualizations: Univariate Analysis</vt:lpstr>
      <vt:lpstr>Visualizations: Bivariate Analysis</vt:lpstr>
      <vt:lpstr>PowerPoint Presentation</vt:lpstr>
      <vt:lpstr>        Visualizations: Bivariate Analysis</vt:lpstr>
      <vt:lpstr>        Visualizations: Bivariate Analysis</vt:lpstr>
      <vt:lpstr>     Visualizations: Bivariate Analysis</vt:lpstr>
      <vt:lpstr> Visualizations: Bivariate Analysis</vt:lpstr>
      <vt:lpstr>Visualizations: Bivariate Analysis</vt:lpstr>
      <vt:lpstr>Visualizations: Bivariate Analysis</vt:lpstr>
      <vt:lpstr>Identifying  the  outliers using box plot</vt:lpstr>
      <vt:lpstr>Data After Removing Skewness and Outliers</vt:lpstr>
      <vt:lpstr>Correlation between Label &amp; Features</vt:lpstr>
      <vt:lpstr>Data Balancing</vt:lpstr>
      <vt:lpstr>Data Analysis Steps done</vt:lpstr>
      <vt:lpstr>Assumptions:</vt:lpstr>
      <vt:lpstr>Model Building</vt:lpstr>
      <vt:lpstr>1. Decision Tree Classifier</vt:lpstr>
      <vt:lpstr>2. Random Forest Classifier</vt:lpstr>
      <vt:lpstr>3. Extra Trees Classifier</vt:lpstr>
      <vt:lpstr>4. Gradient Boosting Classifier</vt:lpstr>
      <vt:lpstr>5. Bagging Classifier</vt:lpstr>
      <vt:lpstr>Hyper Parameter Tuning</vt:lpstr>
      <vt:lpstr>Creating Final Model After Tuning :</vt:lpstr>
      <vt:lpstr>ROC-AUC Curve for all the models and for the best model :</vt:lpstr>
      <vt:lpstr>Saving The Final Model And Predictions From Saved Model</vt:lpstr>
      <vt:lpstr>Conclusion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Praveenkumar Gajendiran</dc:creator>
  <cp:lastModifiedBy>Praveenkumar Gajendiran</cp:lastModifiedBy>
  <cp:revision>1</cp:revision>
  <dcterms:created xsi:type="dcterms:W3CDTF">2022-11-02T13:05:35Z</dcterms:created>
  <dcterms:modified xsi:type="dcterms:W3CDTF">2022-11-02T13:14:53Z</dcterms:modified>
</cp:coreProperties>
</file>